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7" r:id="rId1"/>
    <p:sldMasterId id="2147483704" r:id="rId2"/>
  </p:sldMasterIdLst>
  <p:notesMasterIdLst>
    <p:notesMasterId r:id="rId56"/>
  </p:notesMasterIdLst>
  <p:handoutMasterIdLst>
    <p:handoutMasterId r:id="rId57"/>
  </p:handoutMasterIdLst>
  <p:sldIdLst>
    <p:sldId id="552" r:id="rId3"/>
    <p:sldId id="486" r:id="rId4"/>
    <p:sldId id="518" r:id="rId5"/>
    <p:sldId id="512" r:id="rId6"/>
    <p:sldId id="514" r:id="rId7"/>
    <p:sldId id="520" r:id="rId8"/>
    <p:sldId id="515" r:id="rId9"/>
    <p:sldId id="522" r:id="rId10"/>
    <p:sldId id="516" r:id="rId11"/>
    <p:sldId id="517" r:id="rId12"/>
    <p:sldId id="523" r:id="rId13"/>
    <p:sldId id="524" r:id="rId14"/>
    <p:sldId id="525" r:id="rId15"/>
    <p:sldId id="526" r:id="rId16"/>
    <p:sldId id="487" r:id="rId17"/>
    <p:sldId id="488" r:id="rId18"/>
    <p:sldId id="489" r:id="rId19"/>
    <p:sldId id="490" r:id="rId20"/>
    <p:sldId id="491" r:id="rId21"/>
    <p:sldId id="492" r:id="rId22"/>
    <p:sldId id="493" r:id="rId23"/>
    <p:sldId id="494" r:id="rId24"/>
    <p:sldId id="495" r:id="rId25"/>
    <p:sldId id="496" r:id="rId26"/>
    <p:sldId id="497" r:id="rId27"/>
    <p:sldId id="498" r:id="rId28"/>
    <p:sldId id="499" r:id="rId29"/>
    <p:sldId id="500" r:id="rId30"/>
    <p:sldId id="501" r:id="rId31"/>
    <p:sldId id="502" r:id="rId32"/>
    <p:sldId id="503" r:id="rId33"/>
    <p:sldId id="504" r:id="rId34"/>
    <p:sldId id="505" r:id="rId35"/>
    <p:sldId id="506" r:id="rId36"/>
    <p:sldId id="507" r:id="rId37"/>
    <p:sldId id="508" r:id="rId38"/>
    <p:sldId id="509" r:id="rId39"/>
    <p:sldId id="510" r:id="rId40"/>
    <p:sldId id="511" r:id="rId41"/>
    <p:sldId id="553" r:id="rId42"/>
    <p:sldId id="554" r:id="rId43"/>
    <p:sldId id="555" r:id="rId44"/>
    <p:sldId id="556" r:id="rId45"/>
    <p:sldId id="557" r:id="rId46"/>
    <p:sldId id="558" r:id="rId47"/>
    <p:sldId id="559" r:id="rId48"/>
    <p:sldId id="560" r:id="rId49"/>
    <p:sldId id="561" r:id="rId50"/>
    <p:sldId id="562" r:id="rId51"/>
    <p:sldId id="563" r:id="rId52"/>
    <p:sldId id="564" r:id="rId53"/>
    <p:sldId id="565" r:id="rId54"/>
    <p:sldId id="403" r:id="rId5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iliang" initials="S" lastIdx="18" clrIdx="0"/>
  <p:cmAuthor id="1" name="dell" initials="d" lastIdx="1" clrIdx="1"/>
  <p:cmAuthor id="2" name="Zero" initials="Zero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C8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1" autoAdjust="0"/>
    <p:restoredTop sz="89160" autoAdjust="0"/>
  </p:normalViewPr>
  <p:slideViewPr>
    <p:cSldViewPr>
      <p:cViewPr>
        <p:scale>
          <a:sx n="124" d="100"/>
          <a:sy n="124" d="100"/>
        </p:scale>
        <p:origin x="-1254" y="-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02" y="40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1920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C112CD-3E7B-492A-9FF2-DEC5FFB96966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B2F0BDD-C524-45A9-9508-B7DDDDDDDB1F}">
      <dgm:prSet phldrT="[文字]" custT="1"/>
      <dgm:spPr/>
      <dgm:t>
        <a:bodyPr/>
        <a:lstStyle/>
        <a:p>
          <a:r>
            <a:rPr lang="en-US" altLang="zh-TW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Convolutional Neural Network (CNN)</a:t>
          </a:r>
          <a:endParaRPr lang="zh-TW" altLang="en-US" sz="4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6AF3A5-2F48-4884-87D0-61989EA62B74}" type="parTrans" cxnId="{D2193BB7-7F00-49C8-8CD8-4C1F513AA3E5}">
      <dgm:prSet/>
      <dgm:spPr/>
      <dgm:t>
        <a:bodyPr/>
        <a:lstStyle/>
        <a:p>
          <a:endParaRPr lang="zh-TW" altLang="en-US" sz="4800"/>
        </a:p>
      </dgm:t>
    </dgm:pt>
    <dgm:pt modelId="{3A25E86D-3837-4AED-A98D-55EF61438213}" type="sibTrans" cxnId="{D2193BB7-7F00-49C8-8CD8-4C1F513AA3E5}">
      <dgm:prSet/>
      <dgm:spPr/>
      <dgm:t>
        <a:bodyPr/>
        <a:lstStyle/>
        <a:p>
          <a:endParaRPr lang="zh-TW" altLang="en-US" sz="4800"/>
        </a:p>
      </dgm:t>
    </dgm:pt>
    <dgm:pt modelId="{DED04251-808F-484B-B903-2928A17BF066}">
      <dgm:prSet phldrT="[文字]" custT="1"/>
      <dgm:spPr/>
      <dgm:t>
        <a:bodyPr/>
        <a:lstStyle/>
        <a:p>
          <a:r>
            <a:rPr lang="en-US" altLang="zh-TW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Recurrent Neural Network (RNN)</a:t>
          </a:r>
          <a:endParaRPr lang="zh-TW" altLang="en-US" sz="4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A68D71-72C0-4BAB-9C7E-A7DF52A89747}" type="parTrans" cxnId="{F11BEA86-5372-49F2-8DAA-A445FD6C18AF}">
      <dgm:prSet/>
      <dgm:spPr/>
      <dgm:t>
        <a:bodyPr/>
        <a:lstStyle/>
        <a:p>
          <a:endParaRPr lang="zh-TW" altLang="en-US" sz="4800"/>
        </a:p>
      </dgm:t>
    </dgm:pt>
    <dgm:pt modelId="{990A2AA3-93E2-4113-A708-CE76C051E5DE}" type="sibTrans" cxnId="{F11BEA86-5372-49F2-8DAA-A445FD6C18AF}">
      <dgm:prSet/>
      <dgm:spPr/>
      <dgm:t>
        <a:bodyPr/>
        <a:lstStyle/>
        <a:p>
          <a:endParaRPr lang="zh-TW" altLang="en-US" sz="4800"/>
        </a:p>
      </dgm:t>
    </dgm:pt>
    <dgm:pt modelId="{E7D7BBA8-995B-4002-933F-803AE4EB9B2D}" type="pres">
      <dgm:prSet presAssocID="{DEC112CD-3E7B-492A-9FF2-DEC5FFB9696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D14576F-7E00-47D2-8599-E663F98E59E3}" type="pres">
      <dgm:prSet presAssocID="{BB2F0BDD-C524-45A9-9508-B7DDDDDDDB1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B6F21B-BB10-42CC-A7CA-298E97F8034C}" type="pres">
      <dgm:prSet presAssocID="{3A25E86D-3837-4AED-A98D-55EF61438213}" presName="spacer" presStyleCnt="0"/>
      <dgm:spPr/>
    </dgm:pt>
    <dgm:pt modelId="{08903A6E-6D98-4295-8678-9E8928035A0F}" type="pres">
      <dgm:prSet presAssocID="{DED04251-808F-484B-B903-2928A17BF06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11BEA86-5372-49F2-8DAA-A445FD6C18AF}" srcId="{DEC112CD-3E7B-492A-9FF2-DEC5FFB96966}" destId="{DED04251-808F-484B-B903-2928A17BF066}" srcOrd="1" destOrd="0" parTransId="{8DA68D71-72C0-4BAB-9C7E-A7DF52A89747}" sibTransId="{990A2AA3-93E2-4113-A708-CE76C051E5DE}"/>
    <dgm:cxn modelId="{DE5D4FC1-E78D-42EB-84DB-FB7AB74ED139}" type="presOf" srcId="{DED04251-808F-484B-B903-2928A17BF066}" destId="{08903A6E-6D98-4295-8678-9E8928035A0F}" srcOrd="0" destOrd="0" presId="urn:microsoft.com/office/officeart/2005/8/layout/vList2"/>
    <dgm:cxn modelId="{D2193BB7-7F00-49C8-8CD8-4C1F513AA3E5}" srcId="{DEC112CD-3E7B-492A-9FF2-DEC5FFB96966}" destId="{BB2F0BDD-C524-45A9-9508-B7DDDDDDDB1F}" srcOrd="0" destOrd="0" parTransId="{1C6AF3A5-2F48-4884-87D0-61989EA62B74}" sibTransId="{3A25E86D-3837-4AED-A98D-55EF61438213}"/>
    <dgm:cxn modelId="{FB933454-9715-4F31-B5DA-DF8C63F6E1EB}" type="presOf" srcId="{BB2F0BDD-C524-45A9-9508-B7DDDDDDDB1F}" destId="{DD14576F-7E00-47D2-8599-E663F98E59E3}" srcOrd="0" destOrd="0" presId="urn:microsoft.com/office/officeart/2005/8/layout/vList2"/>
    <dgm:cxn modelId="{D023E76F-3D73-4D49-9F1E-CB0DEB71CDD5}" type="presOf" srcId="{DEC112CD-3E7B-492A-9FF2-DEC5FFB96966}" destId="{E7D7BBA8-995B-4002-933F-803AE4EB9B2D}" srcOrd="0" destOrd="0" presId="urn:microsoft.com/office/officeart/2005/8/layout/vList2"/>
    <dgm:cxn modelId="{7A0B7F9E-AD2F-4A28-BA72-38A905A1404A}" type="presParOf" srcId="{E7D7BBA8-995B-4002-933F-803AE4EB9B2D}" destId="{DD14576F-7E00-47D2-8599-E663F98E59E3}" srcOrd="0" destOrd="0" presId="urn:microsoft.com/office/officeart/2005/8/layout/vList2"/>
    <dgm:cxn modelId="{8D0C9E6E-F233-4023-AC1E-557F4168F912}" type="presParOf" srcId="{E7D7BBA8-995B-4002-933F-803AE4EB9B2D}" destId="{22B6F21B-BB10-42CC-A7CA-298E97F8034C}" srcOrd="1" destOrd="0" presId="urn:microsoft.com/office/officeart/2005/8/layout/vList2"/>
    <dgm:cxn modelId="{F5160804-6F7E-4CD9-B37A-520BC00884FF}" type="presParOf" srcId="{E7D7BBA8-995B-4002-933F-803AE4EB9B2D}" destId="{08903A6E-6D98-4295-8678-9E8928035A0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C112CD-3E7B-492A-9FF2-DEC5FFB96966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B2F0BDD-C524-45A9-9508-B7DDDDDDDB1F}">
      <dgm:prSet phldrT="[文字]" custT="1"/>
      <dgm:spPr/>
      <dgm:t>
        <a:bodyPr/>
        <a:lstStyle/>
        <a:p>
          <a:r>
            <a:rPr lang="en-US" altLang="zh-TW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Convolutional Neural Network (CNN)</a:t>
          </a:r>
          <a:endParaRPr lang="zh-TW" altLang="en-US" sz="4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6AF3A5-2F48-4884-87D0-61989EA62B74}" type="parTrans" cxnId="{D2193BB7-7F00-49C8-8CD8-4C1F513AA3E5}">
      <dgm:prSet/>
      <dgm:spPr/>
      <dgm:t>
        <a:bodyPr/>
        <a:lstStyle/>
        <a:p>
          <a:endParaRPr lang="zh-TW" altLang="en-US" sz="4800"/>
        </a:p>
      </dgm:t>
    </dgm:pt>
    <dgm:pt modelId="{3A25E86D-3837-4AED-A98D-55EF61438213}" type="sibTrans" cxnId="{D2193BB7-7F00-49C8-8CD8-4C1F513AA3E5}">
      <dgm:prSet/>
      <dgm:spPr/>
      <dgm:t>
        <a:bodyPr/>
        <a:lstStyle/>
        <a:p>
          <a:endParaRPr lang="zh-TW" altLang="en-US" sz="4800"/>
        </a:p>
      </dgm:t>
    </dgm:pt>
    <dgm:pt modelId="{DED04251-808F-484B-B903-2928A17BF066}">
      <dgm:prSet phldrT="[文字]" custT="1"/>
      <dgm:spPr/>
      <dgm:t>
        <a:bodyPr/>
        <a:lstStyle/>
        <a:p>
          <a:r>
            <a:rPr lang="en-US" altLang="zh-TW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Recurrent Neural Network (RNN)</a:t>
          </a:r>
          <a:endParaRPr lang="zh-TW" altLang="en-US" sz="4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A68D71-72C0-4BAB-9C7E-A7DF52A89747}" type="parTrans" cxnId="{F11BEA86-5372-49F2-8DAA-A445FD6C18AF}">
      <dgm:prSet/>
      <dgm:spPr/>
      <dgm:t>
        <a:bodyPr/>
        <a:lstStyle/>
        <a:p>
          <a:endParaRPr lang="zh-TW" altLang="en-US" sz="4800"/>
        </a:p>
      </dgm:t>
    </dgm:pt>
    <dgm:pt modelId="{990A2AA3-93E2-4113-A708-CE76C051E5DE}" type="sibTrans" cxnId="{F11BEA86-5372-49F2-8DAA-A445FD6C18AF}">
      <dgm:prSet/>
      <dgm:spPr/>
      <dgm:t>
        <a:bodyPr/>
        <a:lstStyle/>
        <a:p>
          <a:endParaRPr lang="zh-TW" altLang="en-US" sz="4800"/>
        </a:p>
      </dgm:t>
    </dgm:pt>
    <dgm:pt modelId="{E7D7BBA8-995B-4002-933F-803AE4EB9B2D}" type="pres">
      <dgm:prSet presAssocID="{DEC112CD-3E7B-492A-9FF2-DEC5FFB9696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D14576F-7E00-47D2-8599-E663F98E59E3}" type="pres">
      <dgm:prSet presAssocID="{BB2F0BDD-C524-45A9-9508-B7DDDDDDDB1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B6F21B-BB10-42CC-A7CA-298E97F8034C}" type="pres">
      <dgm:prSet presAssocID="{3A25E86D-3837-4AED-A98D-55EF61438213}" presName="spacer" presStyleCnt="0"/>
      <dgm:spPr/>
    </dgm:pt>
    <dgm:pt modelId="{08903A6E-6D98-4295-8678-9E8928035A0F}" type="pres">
      <dgm:prSet presAssocID="{DED04251-808F-484B-B903-2928A17BF06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11BEA86-5372-49F2-8DAA-A445FD6C18AF}" srcId="{DEC112CD-3E7B-492A-9FF2-DEC5FFB96966}" destId="{DED04251-808F-484B-B903-2928A17BF066}" srcOrd="1" destOrd="0" parTransId="{8DA68D71-72C0-4BAB-9C7E-A7DF52A89747}" sibTransId="{990A2AA3-93E2-4113-A708-CE76C051E5DE}"/>
    <dgm:cxn modelId="{D2193BB7-7F00-49C8-8CD8-4C1F513AA3E5}" srcId="{DEC112CD-3E7B-492A-9FF2-DEC5FFB96966}" destId="{BB2F0BDD-C524-45A9-9508-B7DDDDDDDB1F}" srcOrd="0" destOrd="0" parTransId="{1C6AF3A5-2F48-4884-87D0-61989EA62B74}" sibTransId="{3A25E86D-3837-4AED-A98D-55EF61438213}"/>
    <dgm:cxn modelId="{8337D309-C093-4A64-98A3-26F496A95054}" type="presOf" srcId="{BB2F0BDD-C524-45A9-9508-B7DDDDDDDB1F}" destId="{DD14576F-7E00-47D2-8599-E663F98E59E3}" srcOrd="0" destOrd="0" presId="urn:microsoft.com/office/officeart/2005/8/layout/vList2"/>
    <dgm:cxn modelId="{A8FBB572-FB24-45C5-801B-4E6F02A9DFE6}" type="presOf" srcId="{DED04251-808F-484B-B903-2928A17BF066}" destId="{08903A6E-6D98-4295-8678-9E8928035A0F}" srcOrd="0" destOrd="0" presId="urn:microsoft.com/office/officeart/2005/8/layout/vList2"/>
    <dgm:cxn modelId="{F8CA205C-11D6-4FB8-A90D-9702920B5704}" type="presOf" srcId="{DEC112CD-3E7B-492A-9FF2-DEC5FFB96966}" destId="{E7D7BBA8-995B-4002-933F-803AE4EB9B2D}" srcOrd="0" destOrd="0" presId="urn:microsoft.com/office/officeart/2005/8/layout/vList2"/>
    <dgm:cxn modelId="{C3836DAF-F3F8-4BA3-9F24-82474F32329C}" type="presParOf" srcId="{E7D7BBA8-995B-4002-933F-803AE4EB9B2D}" destId="{DD14576F-7E00-47D2-8599-E663F98E59E3}" srcOrd="0" destOrd="0" presId="urn:microsoft.com/office/officeart/2005/8/layout/vList2"/>
    <dgm:cxn modelId="{14BD3F57-9F52-4027-AF58-CDECDCD54491}" type="presParOf" srcId="{E7D7BBA8-995B-4002-933F-803AE4EB9B2D}" destId="{22B6F21B-BB10-42CC-A7CA-298E97F8034C}" srcOrd="1" destOrd="0" presId="urn:microsoft.com/office/officeart/2005/8/layout/vList2"/>
    <dgm:cxn modelId="{8720363D-25E1-49AC-92E4-F3B7BD42CD42}" type="presParOf" srcId="{E7D7BBA8-995B-4002-933F-803AE4EB9B2D}" destId="{08903A6E-6D98-4295-8678-9E8928035A0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4576F-7E00-47D2-8599-E663F98E59E3}">
      <dsp:nvSpPr>
        <dsp:cNvPr id="0" name=""/>
        <dsp:cNvSpPr/>
      </dsp:nvSpPr>
      <dsp:spPr>
        <a:xfrm>
          <a:off x="0" y="789968"/>
          <a:ext cx="8001000" cy="16731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Convolutional Neural Network (CNN)</a:t>
          </a:r>
          <a:endParaRPr lang="zh-TW" altLang="en-US" sz="4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674" y="871642"/>
        <a:ext cx="7837652" cy="1509752"/>
      </dsp:txXfrm>
    </dsp:sp>
    <dsp:sp modelId="{08903A6E-6D98-4295-8678-9E8928035A0F}">
      <dsp:nvSpPr>
        <dsp:cNvPr id="0" name=""/>
        <dsp:cNvSpPr/>
      </dsp:nvSpPr>
      <dsp:spPr>
        <a:xfrm>
          <a:off x="0" y="2650268"/>
          <a:ext cx="8001000" cy="167310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Recurrent Neural Network (RNN)</a:t>
          </a:r>
          <a:endParaRPr lang="zh-TW" altLang="en-US" sz="4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674" y="2731942"/>
        <a:ext cx="7837652" cy="15097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4576F-7E00-47D2-8599-E663F98E59E3}">
      <dsp:nvSpPr>
        <dsp:cNvPr id="0" name=""/>
        <dsp:cNvSpPr/>
      </dsp:nvSpPr>
      <dsp:spPr>
        <a:xfrm>
          <a:off x="0" y="470808"/>
          <a:ext cx="7467599" cy="16731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Convolutional Neural Network (CNN)</a:t>
          </a:r>
          <a:endParaRPr lang="zh-TW" altLang="en-US" sz="4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674" y="552482"/>
        <a:ext cx="7304251" cy="1509752"/>
      </dsp:txXfrm>
    </dsp:sp>
    <dsp:sp modelId="{08903A6E-6D98-4295-8678-9E8928035A0F}">
      <dsp:nvSpPr>
        <dsp:cNvPr id="0" name=""/>
        <dsp:cNvSpPr/>
      </dsp:nvSpPr>
      <dsp:spPr>
        <a:xfrm>
          <a:off x="0" y="2331108"/>
          <a:ext cx="7467599" cy="167310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Recurrent Neural Network (RNN)</a:t>
          </a:r>
          <a:endParaRPr lang="zh-TW" altLang="en-US" sz="4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674" y="2412782"/>
        <a:ext cx="7304251" cy="1509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17DE0-9B39-4EB4-98DD-23908163ED4F}" type="datetimeFigureOut">
              <a:rPr lang="zh-CN" altLang="en-US" smtClean="0"/>
              <a:t>2019/7/12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D34C3-0C60-4E1F-A338-0B646023A2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1168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AFC09-5453-465E-9B1D-80C400401394}" type="datetimeFigureOut">
              <a:rPr lang="zh-CN" altLang="en-US" smtClean="0"/>
              <a:t>2019/7/12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2365F-19C8-4631-BDEC-2887AE35D0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4408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2996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2388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3280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297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323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7594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FC80C-8DD2-4D68-9BA4-5FC1878442D5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1231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9536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9354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090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8608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7687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FC80C-8DD2-4D68-9BA4-5FC1878442D5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2959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FC80C-8DD2-4D68-9BA4-5FC1878442D5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6307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FC80C-8DD2-4D68-9BA4-5FC1878442D5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515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7687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4437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4437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3050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4073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2204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9884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6220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03" y="0"/>
                </a:lnTo>
                <a:lnTo>
                  <a:pt x="503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27113" y="4445000"/>
            <a:ext cx="7010400" cy="12525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55902873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2B7C7-FC46-47E9-9DC1-A957972167BE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477319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96063" y="304800"/>
            <a:ext cx="200818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76925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C8655-ED8D-4CEC-B14F-67E656210838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260358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304800"/>
            <a:ext cx="7993062" cy="9636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84313"/>
            <a:ext cx="3924300" cy="4535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3438" y="1484313"/>
            <a:ext cx="3924300" cy="21907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3438" y="3827463"/>
            <a:ext cx="3924300" cy="2192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BB4CC9-100A-4341-9A14-7623F9051ED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045588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00AFEF"/>
                </a:solidFill>
                <a:latin typeface="Bahnschrift Light"/>
                <a:cs typeface="Bahnschrift Light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http</a:t>
            </a:r>
            <a:r>
              <a:rPr spc="-10" dirty="0"/>
              <a:t>s</a:t>
            </a:r>
            <a:r>
              <a:rPr dirty="0"/>
              <a:t>://dee</a:t>
            </a:r>
            <a:r>
              <a:rPr spc="-10" dirty="0"/>
              <a:t>p</a:t>
            </a:r>
            <a:r>
              <a:rPr dirty="0"/>
              <a:t>lear</a:t>
            </a:r>
            <a:r>
              <a:rPr spc="-10" dirty="0"/>
              <a:t>n</a:t>
            </a:r>
            <a:r>
              <a:rPr dirty="0"/>
              <a:t>ing.mit.edu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7E7E7E"/>
                </a:solidFill>
                <a:latin typeface="Bahnschrift Light"/>
                <a:cs typeface="Bahnschrift Light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2019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/>
              <a:t>[</a:t>
            </a:r>
            <a:fld id="{81D60167-4931-47E6-BA6A-407CBD079E47}" type="slidenum">
              <a:rPr spc="-10" dirty="0"/>
              <a:t>‹#›</a:t>
            </a:fld>
            <a:r>
              <a:rPr spc="-5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71592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950607"/>
            <a:ext cx="77724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1" y="3840480"/>
            <a:ext cx="640079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4450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602840" y="188640"/>
            <a:ext cx="8520599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 sz="3600" b="1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585540" y="1484784"/>
            <a:ext cx="7916695" cy="4483191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22" name="Shape 22"/>
          <p:cNvSpPr txBox="1"/>
          <p:nvPr/>
        </p:nvSpPr>
        <p:spPr>
          <a:xfrm>
            <a:off x="2201850" y="6177125"/>
            <a:ext cx="5190899" cy="60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256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6220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03" y="0"/>
                </a:lnTo>
                <a:lnTo>
                  <a:pt x="503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27113" y="4445000"/>
            <a:ext cx="7010400" cy="12525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0" y="6516884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itchFamily="18" charset="0"/>
              </a:rPr>
              <a:t>This slides can be used for educational purposes only. Most contents are from the Internet. Please do not distribute!</a:t>
            </a:r>
            <a:endParaRPr lang="zh-CN" altLang="en-US" sz="1200" dirty="0">
              <a:solidFill>
                <a:sysClr val="windowText" lastClr="000000"/>
              </a:solidFill>
              <a:latin typeface="Arial Narrow" panose="020B0606020202030204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153046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897216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789040"/>
            <a:ext cx="7772400" cy="648076"/>
          </a:xfrm>
        </p:spPr>
        <p:txBody>
          <a:bodyPr anchor="t"/>
          <a:lstStyle>
            <a:lvl1pPr algn="l">
              <a:defRPr sz="3600" b="1" cap="none"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4546653"/>
            <a:ext cx="7772400" cy="682547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AutoShape 4"/>
          <p:cNvSpPr>
            <a:spLocks noChangeArrowheads="1"/>
          </p:cNvSpPr>
          <p:nvPr userDrawn="1"/>
        </p:nvSpPr>
        <p:spPr bwMode="auto">
          <a:xfrm>
            <a:off x="609600" y="4437116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5204472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980728"/>
            <a:ext cx="3924300" cy="547260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980728"/>
            <a:ext cx="3924300" cy="547260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58EB8-DC95-45F5-B015-B1B1B24B860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195996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268760"/>
            <a:ext cx="8001000" cy="51125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085709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980728"/>
            <a:ext cx="4040188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484784"/>
            <a:ext cx="4040188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980728"/>
            <a:ext cx="4041775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484784"/>
            <a:ext cx="4041775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5BC2F-9435-449B-81B7-5EDCEB1FF2F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425413"/>
      </p:ext>
    </p:extLst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F3444-B3A8-4DEA-8907-B01B6801EE5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577609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D1860-6637-4E89-9054-FF68FD4C0A72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256783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AE20F-0E7D-4006-8EF0-41E43E8C4F4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118639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CF956-66F4-4F8E-94D1-0EAA9B220E5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573255"/>
      </p:ext>
    </p:extLst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2B7C7-FC46-47E9-9DC1-A957972167BE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633995"/>
      </p:ext>
    </p:extLst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96065" y="304800"/>
            <a:ext cx="200818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76925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C8655-ED8D-4CEC-B14F-67E656210838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44887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304804"/>
            <a:ext cx="7993062" cy="9636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84316"/>
            <a:ext cx="3924300" cy="4535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3438" y="1484313"/>
            <a:ext cx="3924300" cy="21907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3438" y="3827464"/>
            <a:ext cx="3924300" cy="2192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BB4CC9-100A-4341-9A14-7623F9051ED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338761"/>
      </p:ext>
    </p:extLst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>
                <a:solidFill>
                  <a:prstClr val="black"/>
                </a:solidFill>
              </a:rPr>
              <a:pPr>
                <a:spcBef>
                  <a:spcPts val="0"/>
                </a:spcBef>
              </a:pPr>
              <a:t>‹#›</a:t>
            </a:fld>
            <a:endParaRPr lang="en">
              <a:solidFill>
                <a:prstClr val="black"/>
              </a:solidFill>
            </a:endParaRPr>
          </a:p>
        </p:txBody>
      </p:sp>
      <p:sp>
        <p:nvSpPr>
          <p:cNvPr id="22" name="Shape 22"/>
          <p:cNvSpPr txBox="1"/>
          <p:nvPr/>
        </p:nvSpPr>
        <p:spPr>
          <a:xfrm>
            <a:off x="2201850" y="6177125"/>
            <a:ext cx="5190899" cy="60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735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573016"/>
            <a:ext cx="7772400" cy="1362075"/>
          </a:xfrm>
        </p:spPr>
        <p:txBody>
          <a:bodyPr anchor="t"/>
          <a:lstStyle>
            <a:lvl1pPr algn="l">
              <a:defRPr sz="4800" b="1" cap="none"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4077072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AutoShape 4"/>
          <p:cNvSpPr>
            <a:spLocks noChangeArrowheads="1"/>
          </p:cNvSpPr>
          <p:nvPr userDrawn="1"/>
        </p:nvSpPr>
        <p:spPr bwMode="auto">
          <a:xfrm>
            <a:off x="609600" y="4437112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8260464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268760"/>
            <a:ext cx="3924300" cy="511256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268760"/>
            <a:ext cx="3924300" cy="511256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58EB8-DC95-45F5-B015-B1B1B24B860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397043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5BC2F-9435-449B-81B7-5EDCEB1FF2F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69785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F3444-B3A8-4DEA-8907-B01B6801EE5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042396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D1860-6637-4E89-9054-FF68FD4C0A72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277578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AE20F-0E7D-4006-8EF0-41E43E8C4F4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952787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CF956-66F4-4F8E-94D1-0EAA9B220E5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599262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304800"/>
            <a:ext cx="7993062" cy="730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181100"/>
            <a:ext cx="8001000" cy="520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1066007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381328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53336"/>
            <a:ext cx="1981200" cy="26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</a:rPr>
              <a:pPr/>
              <a:t>2019/7/12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336"/>
            <a:ext cx="2895600" cy="26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4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336"/>
            <a:ext cx="1981200" cy="26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70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2" r:id="rId14"/>
    <p:sldLayoutId id="2147483703" r:id="rId15"/>
  </p:sldLayoutIdLst>
  <p:transition spd="slow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8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8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88640"/>
            <a:ext cx="7993062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931026"/>
            <a:ext cx="8001000" cy="552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79918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525344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11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97352"/>
            <a:ext cx="28956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4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815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transition spd="slow"/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8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16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image" Target="../media/image24.png"/><Relationship Id="rId18" Type="http://schemas.openxmlformats.org/officeDocument/2006/relationships/image" Target="../media/image29.jpe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7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wmf"/><Relationship Id="rId11" Type="http://schemas.openxmlformats.org/officeDocument/2006/relationships/image" Target="../media/image22.png"/><Relationship Id="rId5" Type="http://schemas.openxmlformats.org/officeDocument/2006/relationships/oleObject" Target="../embeddings/oleObject2.bin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7.wmf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40.png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39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46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11" Type="http://schemas.openxmlformats.org/officeDocument/2006/relationships/image" Target="../media/image46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47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Relationship Id="rId9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5536" y="990600"/>
            <a:ext cx="8208912" cy="1371600"/>
          </a:xfrm>
        </p:spPr>
        <p:txBody>
          <a:bodyPr/>
          <a:lstStyle/>
          <a:p>
            <a:pPr algn="ctr"/>
            <a:r>
              <a:rPr lang="en-US" altLang="zh-TW" dirty="0"/>
              <a:t>Variants of Neural </a:t>
            </a:r>
            <a:r>
              <a:rPr lang="en-US" altLang="zh-TW" dirty="0" smtClean="0"/>
              <a:t>Networks</a:t>
            </a:r>
            <a:r>
              <a:rPr lang="zh-CN" altLang="en-US" dirty="0" smtClean="0"/>
              <a:t>：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CNN </a:t>
            </a:r>
            <a:r>
              <a:rPr lang="en-US" altLang="zh-CN" dirty="0" smtClean="0"/>
              <a:t>&amp; </a:t>
            </a:r>
            <a:r>
              <a:rPr lang="en-US" altLang="zh-CN" dirty="0" err="1" smtClean="0"/>
              <a:t>RNN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1640" y="4481860"/>
            <a:ext cx="7010400" cy="1252538"/>
          </a:xfrm>
        </p:spPr>
        <p:txBody>
          <a:bodyPr/>
          <a:lstStyle/>
          <a:p>
            <a:pPr algn="r"/>
            <a:r>
              <a:rPr lang="zh-CN" altLang="en-US" dirty="0"/>
              <a:t>汤斯亮（</a:t>
            </a:r>
            <a:r>
              <a:rPr lang="en-US" altLang="zh-CN" dirty="0" err="1"/>
              <a:t>Siliang</a:t>
            </a:r>
            <a:r>
              <a:rPr lang="en-US" altLang="zh-CN" dirty="0"/>
              <a:t> Tang</a:t>
            </a:r>
            <a:r>
              <a:rPr lang="zh-CN" altLang="en-US" dirty="0"/>
              <a:t>）</a:t>
            </a:r>
            <a:endParaRPr lang="en-US" altLang="zh-CN" dirty="0"/>
          </a:p>
          <a:p>
            <a:pPr algn="r"/>
            <a:r>
              <a:rPr lang="en-US" altLang="zh-CN" dirty="0" err="1"/>
              <a:t>siliang@zju.edu.cn</a:t>
            </a:r>
            <a:endParaRPr lang="zh-CN" altLang="en-US" dirty="0"/>
          </a:p>
        </p:txBody>
      </p:sp>
      <p:pic>
        <p:nvPicPr>
          <p:cNvPr id="1026" name="Picture 2" descr="âhistory of artificial intelligenceâçå¾çæç´¢ç»æ">
            <a:extLst>
              <a:ext uri="{FF2B5EF4-FFF2-40B4-BE49-F238E27FC236}">
                <a16:creationId xmlns:a16="http://schemas.microsoft.com/office/drawing/2014/main" xmlns="" id="{F5987481-C68C-44AD-8478-50A624A2F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0" b="3698"/>
          <a:stretch/>
        </p:blipFill>
        <p:spPr bwMode="auto">
          <a:xfrm>
            <a:off x="801960" y="2659286"/>
            <a:ext cx="4968552" cy="364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43431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Brief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0" y="1340768"/>
            <a:ext cx="7332975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Clr>
                <a:srgbClr val="FF0000"/>
              </a:buClr>
              <a:buFont typeface="Wingdings" charset="2"/>
              <a:buChar char="p"/>
            </a:pPr>
            <a:r>
              <a:rPr lang="en-US" altLang="zh-CN" sz="2000" b="1" dirty="0" err="1" smtClean="0">
                <a:latin typeface="Times New Roman" charset="0"/>
                <a:ea typeface="Times New Roman" charset="0"/>
                <a:cs typeface="Times New Roman" charset="0"/>
              </a:rPr>
              <a:t>AlexNet</a:t>
            </a:r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ImageNet Classification with Deep Convolutional Neural Networks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altLang="zh-CN" sz="2000" b="1" dirty="0" err="1" smtClean="0">
                <a:latin typeface="Times New Roman" charset="0"/>
                <a:ea typeface="Times New Roman" charset="0"/>
                <a:cs typeface="Times New Roman" charset="0"/>
              </a:rPr>
              <a:t>Krizhevsky</a:t>
            </a:r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sz="2000" b="1" dirty="0" err="1" smtClean="0">
                <a:latin typeface="Times New Roman" charset="0"/>
                <a:ea typeface="Times New Roman" charset="0"/>
                <a:cs typeface="Times New Roman" charset="0"/>
              </a:rPr>
              <a:t>Sutskever</a:t>
            </a:r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, Hinton, 2012]</a:t>
            </a: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442954"/>
            <a:ext cx="7380312" cy="37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4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Today:</a:t>
            </a:r>
            <a:r>
              <a:rPr lang="zh-CN" altLang="en-US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r>
              <a:rPr lang="zh-CN" altLang="en-US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everywhere!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0" y="1340768"/>
            <a:ext cx="7332975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Self-driving</a:t>
            </a:r>
            <a:r>
              <a:rPr kumimoji="1" lang="zh-CN" altLang="en-US" sz="2000" b="1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endParaRPr kumimoji="1" lang="en-US" altLang="zh-CN" sz="2000" b="1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988840"/>
            <a:ext cx="7892642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Today:</a:t>
            </a:r>
            <a:r>
              <a:rPr lang="zh-CN" altLang="en-US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r>
              <a:rPr lang="zh-CN" altLang="en-US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everywhere!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0" y="1340768"/>
            <a:ext cx="7332975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Object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Detection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zh-CN" altLang="en-US" sz="2000" b="1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endParaRPr kumimoji="1" lang="en-US" altLang="zh-CN" sz="2000" b="1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61" y="1916832"/>
            <a:ext cx="7188960" cy="426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6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Today:</a:t>
            </a:r>
            <a:r>
              <a:rPr lang="zh-CN" altLang="en-US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r>
              <a:rPr lang="zh-CN" altLang="en-US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everywhere!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0" y="1340768"/>
            <a:ext cx="7332975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Segmentation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151834"/>
            <a:ext cx="761054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8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Today:</a:t>
            </a:r>
            <a:r>
              <a:rPr lang="zh-CN" altLang="en-US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r>
              <a:rPr lang="zh-CN" altLang="en-US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 smtClean="0">
                <a:latin typeface="Times New Roman" charset="0"/>
                <a:ea typeface="Times New Roman" charset="0"/>
                <a:cs typeface="Times New Roman" charset="0"/>
              </a:rPr>
              <a:t>everywhere!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0" y="1340768"/>
            <a:ext cx="7332975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Image</a:t>
            </a:r>
            <a:r>
              <a:rPr kumimoji="1" lang="zh-CN" altLang="en-US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Style</a:t>
            </a:r>
            <a:r>
              <a:rPr kumimoji="1" lang="zh-CN" altLang="en-US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kumimoji="1" lang="en-US" altLang="zh-CN" sz="2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ransfer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988840"/>
            <a:ext cx="8542508" cy="312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4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Image?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512061" y="5220174"/>
            <a:ext cx="6148325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the network be simplified by considering the properties of images?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71810" y="1457181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6943401" y="2495452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7052717" y="3741342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6919517" y="1716649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740198" y="2174874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46016" y="1604545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4493339"/>
              </p:ext>
            </p:extLst>
          </p:nvPr>
        </p:nvGraphicFramePr>
        <p:xfrm>
          <a:off x="2758715" y="1509295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" name="方程式" r:id="rId3" imgW="152280" imgH="215640" progId="Equation.3">
                  <p:embed/>
                </p:oleObj>
              </mc:Choice>
              <mc:Fallback>
                <p:oleObj name="方程式" r:id="rId3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8715" y="1509295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313918"/>
              </p:ext>
            </p:extLst>
          </p:nvPr>
        </p:nvGraphicFramePr>
        <p:xfrm>
          <a:off x="2764011" y="209202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" name="方程式" r:id="rId5" imgW="164880" imgH="215640" progId="Equation.3">
                  <p:embed/>
                </p:oleObj>
              </mc:Choice>
              <mc:Fallback>
                <p:oleObj name="方程式" r:id="rId5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4011" y="209202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3854913" y="1429540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3952023" y="144054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3954365" y="221911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3942732" y="344712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 rot="5400000">
            <a:off x="3939985" y="2653974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749723" y="357263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28703"/>
              </p:ext>
            </p:extLst>
          </p:nvPr>
        </p:nvGraphicFramePr>
        <p:xfrm>
          <a:off x="2746607" y="3476377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" name="方程式" r:id="rId7" imgW="190440" imgH="228600" progId="Equation.3">
                  <p:embed/>
                </p:oleObj>
              </mc:Choice>
              <mc:Fallback>
                <p:oleObj name="方程式" r:id="rId7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6607" y="3476377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字方塊 20"/>
          <p:cNvSpPr txBox="1"/>
          <p:nvPr/>
        </p:nvSpPr>
        <p:spPr>
          <a:xfrm rot="5400000">
            <a:off x="2625655" y="2642130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180499" y="1413193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5267585" y="1440542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5269927" y="2219112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5258294" y="344712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 rot="5400000">
            <a:off x="5255547" y="2653974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556594" y="1388976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6632438" y="1438926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橢圓 28"/>
          <p:cNvSpPr/>
          <p:nvPr/>
        </p:nvSpPr>
        <p:spPr>
          <a:xfrm>
            <a:off x="6634780" y="2198835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6641808" y="344550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6639061" y="2649195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7879522" y="1384859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886471" y="2174874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886459" y="3390209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線單箭頭接點 34"/>
          <p:cNvCxnSpPr>
            <a:stCxn id="15" idx="6"/>
            <a:endCxn id="23" idx="2"/>
          </p:cNvCxnSpPr>
          <p:nvPr/>
        </p:nvCxnSpPr>
        <p:spPr>
          <a:xfrm>
            <a:off x="4526181" y="1727621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526181" y="2519373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4516890" y="3741342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16" idx="6"/>
            <a:endCxn id="23" idx="2"/>
          </p:cNvCxnSpPr>
          <p:nvPr/>
        </p:nvCxnSpPr>
        <p:spPr>
          <a:xfrm flipV="1">
            <a:off x="4528523" y="1727621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15" idx="6"/>
            <a:endCxn id="24" idx="2"/>
          </p:cNvCxnSpPr>
          <p:nvPr/>
        </p:nvCxnSpPr>
        <p:spPr>
          <a:xfrm>
            <a:off x="4526181" y="1727621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15" idx="6"/>
            <a:endCxn id="25" idx="2"/>
          </p:cNvCxnSpPr>
          <p:nvPr/>
        </p:nvCxnSpPr>
        <p:spPr>
          <a:xfrm>
            <a:off x="4526181" y="1727621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16" idx="6"/>
            <a:endCxn id="25" idx="2"/>
          </p:cNvCxnSpPr>
          <p:nvPr/>
        </p:nvCxnSpPr>
        <p:spPr>
          <a:xfrm>
            <a:off x="4528523" y="2506191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17" idx="6"/>
            <a:endCxn id="23" idx="2"/>
          </p:cNvCxnSpPr>
          <p:nvPr/>
        </p:nvCxnSpPr>
        <p:spPr>
          <a:xfrm flipV="1">
            <a:off x="4516890" y="1727621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17" idx="6"/>
            <a:endCxn id="24" idx="2"/>
          </p:cNvCxnSpPr>
          <p:nvPr/>
        </p:nvCxnSpPr>
        <p:spPr>
          <a:xfrm flipV="1">
            <a:off x="4516890" y="2506191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endCxn id="15" idx="2"/>
          </p:cNvCxnSpPr>
          <p:nvPr/>
        </p:nvCxnSpPr>
        <p:spPr>
          <a:xfrm flipV="1">
            <a:off x="3092623" y="1727621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11" idx="3"/>
            <a:endCxn id="16" idx="2"/>
          </p:cNvCxnSpPr>
          <p:nvPr/>
        </p:nvCxnSpPr>
        <p:spPr>
          <a:xfrm>
            <a:off x="3088916" y="1775995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1" idx="3"/>
            <a:endCxn id="17" idx="2"/>
          </p:cNvCxnSpPr>
          <p:nvPr/>
        </p:nvCxnSpPr>
        <p:spPr>
          <a:xfrm>
            <a:off x="3088916" y="1775995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3" idx="3"/>
            <a:endCxn id="15" idx="2"/>
          </p:cNvCxnSpPr>
          <p:nvPr/>
        </p:nvCxnSpPr>
        <p:spPr>
          <a:xfrm flipV="1">
            <a:off x="3116436" y="1727621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0" idx="3"/>
            <a:endCxn id="16" idx="2"/>
          </p:cNvCxnSpPr>
          <p:nvPr/>
        </p:nvCxnSpPr>
        <p:spPr>
          <a:xfrm>
            <a:off x="3083098" y="2346324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0" idx="3"/>
            <a:endCxn id="17" idx="2"/>
          </p:cNvCxnSpPr>
          <p:nvPr/>
        </p:nvCxnSpPr>
        <p:spPr>
          <a:xfrm>
            <a:off x="3083098" y="2346324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20" idx="3"/>
            <a:endCxn id="15" idx="2"/>
          </p:cNvCxnSpPr>
          <p:nvPr/>
        </p:nvCxnSpPr>
        <p:spPr>
          <a:xfrm flipV="1">
            <a:off x="3154595" y="1727621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0" idx="3"/>
            <a:endCxn id="16" idx="2"/>
          </p:cNvCxnSpPr>
          <p:nvPr/>
        </p:nvCxnSpPr>
        <p:spPr>
          <a:xfrm flipV="1">
            <a:off x="3128226" y="2506191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0" idx="3"/>
            <a:endCxn id="17" idx="2"/>
          </p:cNvCxnSpPr>
          <p:nvPr/>
        </p:nvCxnSpPr>
        <p:spPr>
          <a:xfrm>
            <a:off x="3128226" y="3720797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>
            <a:off x="5876050" y="1737974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>
            <a:off x="5876050" y="2529726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>
            <a:off x="5866759" y="3751695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5878392" y="1737974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5876050" y="1737974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5876050" y="1737974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5878392" y="2516544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 flipV="1">
            <a:off x="5866759" y="1737974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V="1">
            <a:off x="5866759" y="2516544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圖說文字 5"/>
          <p:cNvSpPr/>
          <p:nvPr/>
        </p:nvSpPr>
        <p:spPr>
          <a:xfrm>
            <a:off x="515762" y="4240344"/>
            <a:ext cx="2367361" cy="838175"/>
          </a:xfrm>
          <a:prstGeom prst="wedgeRectCallout">
            <a:avLst>
              <a:gd name="adj1" fmla="val 104613"/>
              <a:gd name="adj2" fmla="val -108504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basic classifiers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圖說文字 113"/>
          <p:cNvSpPr/>
          <p:nvPr/>
        </p:nvSpPr>
        <p:spPr>
          <a:xfrm>
            <a:off x="3116436" y="4210322"/>
            <a:ext cx="3239225" cy="886505"/>
          </a:xfrm>
          <a:prstGeom prst="wedgeRectCallout">
            <a:avLst>
              <a:gd name="adj1" fmla="val 23550"/>
              <a:gd name="adj2" fmla="val -9313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1</a:t>
            </a:r>
            <a:r>
              <a:rPr lang="en-US" altLang="zh-TW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layer as module to build classifiers 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圖說文字 114"/>
          <p:cNvSpPr/>
          <p:nvPr/>
        </p:nvSpPr>
        <p:spPr>
          <a:xfrm>
            <a:off x="6541633" y="4248232"/>
            <a:ext cx="2367361" cy="838175"/>
          </a:xfrm>
          <a:prstGeom prst="wedgeRectCallout">
            <a:avLst>
              <a:gd name="adj1" fmla="val -39198"/>
              <a:gd name="adj2" fmla="val -108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2</a:t>
            </a:r>
            <a:r>
              <a:rPr lang="en-US" altLang="zh-TW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layer as module ……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" name="圖片 6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8536" y="1525832"/>
            <a:ext cx="444581" cy="444581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396" y="2275789"/>
            <a:ext cx="443374" cy="443374"/>
          </a:xfrm>
          <a:prstGeom prst="rect">
            <a:avLst/>
          </a:prstGeom>
        </p:spPr>
      </p:pic>
      <p:pic>
        <p:nvPicPr>
          <p:cNvPr id="67" name="圖片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2440" y="3487493"/>
            <a:ext cx="460064" cy="452761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6924" y="1390789"/>
            <a:ext cx="599559" cy="599559"/>
          </a:xfrm>
          <a:prstGeom prst="rect">
            <a:avLst/>
          </a:prstGeom>
        </p:spPr>
      </p:pic>
      <p:pic>
        <p:nvPicPr>
          <p:cNvPr id="69" name="圖片 6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8236" y="3364800"/>
            <a:ext cx="616933" cy="651527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572" y="2223277"/>
            <a:ext cx="600812" cy="600812"/>
          </a:xfrm>
          <a:prstGeom prst="rect">
            <a:avLst/>
          </a:prstGeom>
        </p:spPr>
      </p:pic>
      <p:pic>
        <p:nvPicPr>
          <p:cNvPr id="71" name="圖片 7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25272" y="1295120"/>
            <a:ext cx="790575" cy="762000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34796" y="2166291"/>
            <a:ext cx="771525" cy="723900"/>
          </a:xfrm>
          <a:prstGeom prst="rect">
            <a:avLst/>
          </a:prstGeom>
        </p:spPr>
      </p:pic>
      <p:pic>
        <p:nvPicPr>
          <p:cNvPr id="73" name="圖片 7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34796" y="3225057"/>
            <a:ext cx="752170" cy="772777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5909103" y="808885"/>
            <a:ext cx="2999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Zeiler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D., </a:t>
            </a:r>
            <a:r>
              <a:rPr lang="en-US" altLang="zh-TW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ECCV 2014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6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57" y="1605995"/>
            <a:ext cx="2115242" cy="14383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文字方塊 76"/>
          <p:cNvSpPr txBox="1"/>
          <p:nvPr/>
        </p:nvSpPr>
        <p:spPr>
          <a:xfrm>
            <a:off x="608182" y="3097577"/>
            <a:ext cx="184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Represented as pixels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83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2" grpId="0" animBg="1"/>
      <p:bldP spid="63" grpId="0" animBg="1"/>
      <p:bldP spid="6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Some patterns are much smaller than the whole image</a:t>
            </a:r>
            <a:endParaRPr lang="zh-TW" altLang="en-US" sz="2400" dirty="0"/>
          </a:p>
        </p:txBody>
      </p:sp>
      <p:pic>
        <p:nvPicPr>
          <p:cNvPr id="15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29" y="3778217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92" y="3824234"/>
            <a:ext cx="1296890" cy="113969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720" y="3742061"/>
            <a:ext cx="2151234" cy="1279848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871066" y="1828068"/>
            <a:ext cx="7401868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neuron does not have to see the whole image to discover the pattern.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圓角矩形圖說文字 42"/>
          <p:cNvSpPr/>
          <p:nvPr/>
        </p:nvSpPr>
        <p:spPr>
          <a:xfrm>
            <a:off x="6259915" y="4808271"/>
            <a:ext cx="2423235" cy="601661"/>
          </a:xfrm>
          <a:prstGeom prst="wedgeRoundRectCallout">
            <a:avLst>
              <a:gd name="adj1" fmla="val -16286"/>
              <a:gd name="adj2" fmla="val -9219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“beak”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473830" y="3824234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線單箭頭接點 45"/>
          <p:cNvCxnSpPr>
            <a:stCxn id="44" idx="3"/>
            <a:endCxn id="16" idx="1"/>
          </p:cNvCxnSpPr>
          <p:nvPr/>
        </p:nvCxnSpPr>
        <p:spPr>
          <a:xfrm>
            <a:off x="1880230" y="4013964"/>
            <a:ext cx="2214262" cy="3801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1698172" y="2722278"/>
            <a:ext cx="714207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small region with less parameters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07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3" grpId="0" animBg="1"/>
      <p:bldP spid="44" grpId="0" animBg="1"/>
      <p:bldP spid="4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http://all4desktop.com/data_images/original/4244361-bi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0" y="3788890"/>
            <a:ext cx="2485663" cy="179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The same patterns appear in different regions.</a:t>
            </a:r>
            <a:endParaRPr lang="zh-TW" altLang="en-US" sz="2400" dirty="0"/>
          </a:p>
        </p:txBody>
      </p:sp>
      <p:pic>
        <p:nvPicPr>
          <p:cNvPr id="15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0" y="1890428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817" y="2179799"/>
            <a:ext cx="2151234" cy="1279848"/>
          </a:xfrm>
          <a:prstGeom prst="rect">
            <a:avLst/>
          </a:prstGeom>
        </p:spPr>
      </p:pic>
      <p:sp>
        <p:nvSpPr>
          <p:cNvPr id="10" name="雲朵形圖說文字 9"/>
          <p:cNvSpPr/>
          <p:nvPr/>
        </p:nvSpPr>
        <p:spPr>
          <a:xfrm>
            <a:off x="5075306" y="1737612"/>
            <a:ext cx="3303662" cy="951706"/>
          </a:xfrm>
          <a:prstGeom prst="cloudCallout">
            <a:avLst>
              <a:gd name="adj1" fmla="val -48303"/>
              <a:gd name="adj2" fmla="val 5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“upper-left beak”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89051" y="1940356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03855" y="4305755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672" y="3964877"/>
            <a:ext cx="2295525" cy="1590675"/>
          </a:xfrm>
          <a:prstGeom prst="rect">
            <a:avLst/>
          </a:prstGeom>
        </p:spPr>
      </p:pic>
      <p:sp>
        <p:nvSpPr>
          <p:cNvPr id="31" name="雲朵形圖說文字 30"/>
          <p:cNvSpPr/>
          <p:nvPr/>
        </p:nvSpPr>
        <p:spPr>
          <a:xfrm>
            <a:off x="5075306" y="4825548"/>
            <a:ext cx="3303662" cy="951706"/>
          </a:xfrm>
          <a:prstGeom prst="cloudCallout">
            <a:avLst>
              <a:gd name="adj1" fmla="val -40531"/>
              <a:gd name="adj2" fmla="val -606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“middle beak”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48370" y="3590200"/>
            <a:ext cx="3257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can use the same set of parameters.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501720" y="3189376"/>
            <a:ext cx="3382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almost the same thing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4445448" y="3079822"/>
            <a:ext cx="0" cy="1341375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04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31" grpId="0" animBg="1"/>
      <p:bldP spid="6" grpId="0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Subsampling</a:t>
            </a:r>
            <a:r>
              <a:rPr lang="zh-TW" altLang="en-US" sz="2400" dirty="0"/>
              <a:t> </a:t>
            </a:r>
            <a:r>
              <a:rPr lang="en-US" altLang="zh-TW" sz="2400" dirty="0"/>
              <a:t>the pixels will not change the object</a:t>
            </a:r>
            <a:endParaRPr lang="zh-TW" altLang="en-US" sz="2400" dirty="0"/>
          </a:p>
        </p:txBody>
      </p:sp>
      <p:pic>
        <p:nvPicPr>
          <p:cNvPr id="16386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93" y="2245533"/>
            <a:ext cx="3336080" cy="225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553" y="2755042"/>
            <a:ext cx="1756743" cy="119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右箭號 3"/>
          <p:cNvSpPr/>
          <p:nvPr/>
        </p:nvSpPr>
        <p:spPr>
          <a:xfrm>
            <a:off x="4397010" y="2948601"/>
            <a:ext cx="1860668" cy="8029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291673" y="3746252"/>
            <a:ext cx="2075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subsampling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76147" y="1729689"/>
            <a:ext cx="149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603438" y="2221218"/>
            <a:ext cx="149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80108" y="4832784"/>
            <a:ext cx="702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subsample the pixels to make image smaller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876147" y="5342274"/>
            <a:ext cx="702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parameters for the network to process the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右箭號 11"/>
          <p:cNvSpPr/>
          <p:nvPr/>
        </p:nvSpPr>
        <p:spPr>
          <a:xfrm>
            <a:off x="955593" y="5342274"/>
            <a:ext cx="920554" cy="48287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66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9" grpId="0"/>
      <p:bldP spid="8" grpId="0"/>
      <p:bldP spid="13" grpId="0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Fully Connected Feedforward network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dog 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repeat many times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56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8" grpId="0" animBg="1"/>
      <p:bldP spid="19" grpId="0" animBg="1"/>
      <p:bldP spid="20" grpId="0" animBg="1"/>
      <p:bldP spid="17" grpId="0" animBg="1"/>
      <p:bldP spid="22" grpId="0" animBg="1"/>
      <p:bldP spid="21" grpId="0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Variants of Neural Networks</a:t>
            </a:r>
            <a:endParaRPr lang="zh-TW" altLang="en-US" b="1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0133723"/>
              </p:ext>
            </p:extLst>
          </p:nvPr>
        </p:nvGraphicFramePr>
        <p:xfrm>
          <a:off x="566738" y="1268413"/>
          <a:ext cx="8001000" cy="511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539552" y="2060848"/>
            <a:ext cx="8070957" cy="16316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46967" y="2291993"/>
            <a:ext cx="2963542" cy="95855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Widely used in image processing</a:t>
            </a:r>
            <a:endParaRPr lang="zh-TW" alt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77086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414945" y="4419540"/>
            <a:ext cx="4173041" cy="9355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0795" y="1713451"/>
            <a:ext cx="4173041" cy="23745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repeat many times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7898" y="1862451"/>
            <a:ext cx="43055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patterns are much smaller than the whole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1502" y="3232243"/>
            <a:ext cx="4165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same patterns appear in different regions.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5943" y="4554815"/>
            <a:ext cx="41730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Subsampling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pixels will not change the object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單箭頭接點 25"/>
          <p:cNvCxnSpPr>
            <a:stCxn id="11" idx="1"/>
            <a:endCxn id="10" idx="3"/>
          </p:cNvCxnSpPr>
          <p:nvPr/>
        </p:nvCxnSpPr>
        <p:spPr>
          <a:xfrm flipH="1">
            <a:off x="4593836" y="2207749"/>
            <a:ext cx="656087" cy="693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4" idx="1"/>
            <a:endCxn id="10" idx="3"/>
          </p:cNvCxnSpPr>
          <p:nvPr/>
        </p:nvCxnSpPr>
        <p:spPr>
          <a:xfrm flipH="1" flipV="1">
            <a:off x="4593836" y="2900749"/>
            <a:ext cx="656087" cy="147522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13" idx="1"/>
            <a:endCxn id="25" idx="3"/>
          </p:cNvCxnSpPr>
          <p:nvPr/>
        </p:nvCxnSpPr>
        <p:spPr>
          <a:xfrm flipH="1">
            <a:off x="4587986" y="3307761"/>
            <a:ext cx="661937" cy="15795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5" idx="1"/>
            <a:endCxn id="25" idx="3"/>
          </p:cNvCxnSpPr>
          <p:nvPr/>
        </p:nvCxnSpPr>
        <p:spPr>
          <a:xfrm flipH="1" flipV="1">
            <a:off x="4587986" y="4887306"/>
            <a:ext cx="661937" cy="5219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81190" y="1388954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7518" y="2743180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87518" y="4070720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21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0" grpId="0" animBg="1"/>
      <p:bldP spid="3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Fully Connected Feedforward network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dog 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repeat many times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169420" y="1864286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89870" y="4028284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9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897253"/>
              </p:ext>
            </p:extLst>
          </p:nvPr>
        </p:nvGraphicFramePr>
        <p:xfrm>
          <a:off x="5259953" y="2068862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6791447" y="2421240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84233"/>
              </p:ext>
            </p:extLst>
          </p:nvPr>
        </p:nvGraphicFramePr>
        <p:xfrm>
          <a:off x="5259953" y="369360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6791447" y="4032874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 rot="5400000">
            <a:off x="5830067" y="5019398"/>
            <a:ext cx="708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213996" y="1005108"/>
            <a:ext cx="35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Those are the network parameters to be learned.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002037" y="2879557"/>
            <a:ext cx="10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02037" y="4449636"/>
            <a:ext cx="10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213996" y="5850635"/>
            <a:ext cx="35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filter detects a small pattern (3 x 3).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78266" y="6013393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xmlns="" id="{873AC957-A0A3-4138-905A-CEF6309E0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17" name="內容版面配置區 3">
            <a:extLst>
              <a:ext uri="{FF2B5EF4-FFF2-40B4-BE49-F238E27FC236}">
                <a16:creationId xmlns:a16="http://schemas.microsoft.com/office/drawing/2014/main" xmlns="" id="{0088A0E5-DFE0-4244-BFB0-1058BE859E5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82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1" grpId="0"/>
      <p:bldP spid="3" grpId="0"/>
      <p:bldP spid="12" grpId="0"/>
      <p:bldP spid="13" grpId="0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134305"/>
              </p:ext>
            </p:extLst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84714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tride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內容版面配置區 3">
            <a:extLst>
              <a:ext uri="{FF2B5EF4-FFF2-40B4-BE49-F238E27FC236}">
                <a16:creationId xmlns:a16="http://schemas.microsoft.com/office/drawing/2014/main" xmlns="" id="{4D72E898-1AAB-4D81-AF79-5FC2E2593AB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169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28" grpId="0" animBg="1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700371"/>
              </p:ext>
            </p:extLst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63015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tride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02911" y="4481651"/>
            <a:ext cx="2972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set 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tride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 below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xmlns="" id="{4B8F5F71-6B00-4BD7-80F5-6987EB249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15" name="內容版面配置區 3">
            <a:extLst>
              <a:ext uri="{FF2B5EF4-FFF2-40B4-BE49-F238E27FC236}">
                <a16:creationId xmlns:a16="http://schemas.microsoft.com/office/drawing/2014/main" xmlns="" id="{0BA07721-B3A5-459C-A125-C0ED734197C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64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28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193068"/>
              </p:ext>
            </p:extLst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6405720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7247549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4722062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5563891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6405720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7247549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4722062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5563891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6405720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7247549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4732036" y="525980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5563891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6405720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7247549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84714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930824" y="2402206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432953" y="2405350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85111" y="2810239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tride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432953" y="3767518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63890" y="478405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120535" y="936720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645024" y="1405708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5563890" y="478405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4713060" y="2785871"/>
            <a:ext cx="729002" cy="70826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732036" y="5262585"/>
            <a:ext cx="729002" cy="70826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599875" y="6046055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線接點 40"/>
          <p:cNvCxnSpPr/>
          <p:nvPr/>
        </p:nvCxnSpPr>
        <p:spPr>
          <a:xfrm>
            <a:off x="929397" y="2425786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880630" y="3761564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內容版面配置區 3">
            <a:extLst>
              <a:ext uri="{FF2B5EF4-FFF2-40B4-BE49-F238E27FC236}">
                <a16:creationId xmlns:a16="http://schemas.microsoft.com/office/drawing/2014/main" xmlns="" id="{DA5594C0-842C-4D64-A8D8-041D62BFE5D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718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8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6405720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7247549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4722062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5563891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6405720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7247549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4722062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5563891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6405720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7247549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4722062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5563891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6405720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7247549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124655"/>
              </p:ext>
            </p:extLst>
          </p:nvPr>
        </p:nvGraphicFramePr>
        <p:xfrm>
          <a:off x="5687103" y="36512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6" name="文字方塊 35"/>
          <p:cNvSpPr txBox="1"/>
          <p:nvPr/>
        </p:nvSpPr>
        <p:spPr>
          <a:xfrm>
            <a:off x="7309257" y="82009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88818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930824" y="2400838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406593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85111" y="2810239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4905599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橢圓 42"/>
          <p:cNvSpPr/>
          <p:nvPr/>
        </p:nvSpPr>
        <p:spPr>
          <a:xfrm>
            <a:off x="5747428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橢圓 43"/>
          <p:cNvSpPr/>
          <p:nvPr/>
        </p:nvSpPr>
        <p:spPr>
          <a:xfrm>
            <a:off x="6589257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7431086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4905599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5747428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6589257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7431086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橢圓 49"/>
          <p:cNvSpPr/>
          <p:nvPr/>
        </p:nvSpPr>
        <p:spPr>
          <a:xfrm>
            <a:off x="4905599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橢圓 50"/>
          <p:cNvSpPr/>
          <p:nvPr/>
        </p:nvSpPr>
        <p:spPr>
          <a:xfrm>
            <a:off x="5747428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橢圓 51"/>
          <p:cNvSpPr/>
          <p:nvPr/>
        </p:nvSpPr>
        <p:spPr>
          <a:xfrm>
            <a:off x="6589257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橢圓 52"/>
          <p:cNvSpPr/>
          <p:nvPr/>
        </p:nvSpPr>
        <p:spPr>
          <a:xfrm>
            <a:off x="7431086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4905599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橢圓 54"/>
          <p:cNvSpPr/>
          <p:nvPr/>
        </p:nvSpPr>
        <p:spPr>
          <a:xfrm>
            <a:off x="5747428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橢圓 55"/>
          <p:cNvSpPr/>
          <p:nvPr/>
        </p:nvSpPr>
        <p:spPr>
          <a:xfrm>
            <a:off x="6589257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橢圓 56"/>
          <p:cNvSpPr/>
          <p:nvPr/>
        </p:nvSpPr>
        <p:spPr>
          <a:xfrm>
            <a:off x="7431086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572000" y="1789385"/>
            <a:ext cx="3793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the same process for every filter</a:t>
            </a:r>
            <a:endParaRPr lang="zh-TW" altLang="en-US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415409" y="3783331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tride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5415744" y="617416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x 4 image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15799" y="4052684"/>
            <a:ext cx="2320707" cy="9724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1" name="內容版面配置區 3">
            <a:extLst>
              <a:ext uri="{FF2B5EF4-FFF2-40B4-BE49-F238E27FC236}">
                <a16:creationId xmlns:a16="http://schemas.microsoft.com/office/drawing/2014/main" xmlns="" id="{DEFBB363-6841-433A-96EA-A65DD50F205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35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3" grpId="0"/>
      <p:bldP spid="58" grpId="0" animBg="1"/>
      <p:bldP spid="60" grpId="0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Zero Padding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941723"/>
              </p:ext>
            </p:extLst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40020" y="1914747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453181" y="3297271"/>
            <a:ext cx="40621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will get another 6 x 6 images in this way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887045" y="4237278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472906" y="1895295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向右箭號 9"/>
          <p:cNvSpPr/>
          <p:nvPr/>
        </p:nvSpPr>
        <p:spPr>
          <a:xfrm>
            <a:off x="5128402" y="4619042"/>
            <a:ext cx="1063572" cy="4428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6191974" y="4578880"/>
            <a:ext cx="2442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 padding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985111" y="1921089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40031" y="1895295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18674" y="2311568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29353" y="2774331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3819921" y="4251378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3830599" y="4673980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3830599" y="5082644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385923" y="5119422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2952009" y="5119422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4" name="內容版面配置區 3">
            <a:extLst>
              <a:ext uri="{FF2B5EF4-FFF2-40B4-BE49-F238E27FC236}">
                <a16:creationId xmlns:a16="http://schemas.microsoft.com/office/drawing/2014/main" xmlns="" id="{C0DA46E0-4501-482E-871B-354FFF66156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7039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8" grpId="0"/>
      <p:bldP spid="33" grpId="0" animBg="1"/>
      <p:bldP spid="9" grpId="0"/>
      <p:bldP spid="10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Colorful image</a:t>
            </a:r>
            <a:endParaRPr lang="zh-TW" altLang="en-US" dirty="0"/>
          </a:p>
        </p:txBody>
      </p:sp>
      <p:graphicFrame>
        <p:nvGraphicFramePr>
          <p:cNvPr id="6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3408002"/>
              </p:ext>
            </p:extLst>
          </p:nvPr>
        </p:nvGraphicFramePr>
        <p:xfrm>
          <a:off x="4953907" y="344242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6262169"/>
              </p:ext>
            </p:extLst>
          </p:nvPr>
        </p:nvGraphicFramePr>
        <p:xfrm>
          <a:off x="5117572" y="3647290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5171020"/>
              </p:ext>
            </p:extLst>
          </p:nvPr>
        </p:nvGraphicFramePr>
        <p:xfrm>
          <a:off x="5324483" y="3849906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787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5011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514816"/>
              </p:ext>
            </p:extLst>
          </p:nvPr>
        </p:nvGraphicFramePr>
        <p:xfrm>
          <a:off x="2967403" y="16147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4676035" y="234186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28135"/>
              </p:ext>
            </p:extLst>
          </p:nvPr>
        </p:nvGraphicFramePr>
        <p:xfrm>
          <a:off x="5971758" y="157268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7680922" y="2301169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846941"/>
              </p:ext>
            </p:extLst>
          </p:nvPr>
        </p:nvGraphicFramePr>
        <p:xfrm>
          <a:off x="3119803" y="17671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565912"/>
              </p:ext>
            </p:extLst>
          </p:nvPr>
        </p:nvGraphicFramePr>
        <p:xfrm>
          <a:off x="3272203" y="1882328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746745"/>
              </p:ext>
            </p:extLst>
          </p:nvPr>
        </p:nvGraphicFramePr>
        <p:xfrm>
          <a:off x="6124690" y="17087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810367"/>
              </p:ext>
            </p:extLst>
          </p:nvPr>
        </p:nvGraphicFramePr>
        <p:xfrm>
          <a:off x="6277090" y="18611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4295788" y="4380417"/>
            <a:ext cx="508522" cy="86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353684" y="3059766"/>
            <a:ext cx="3927508" cy="3629534"/>
            <a:chOff x="353684" y="3059766"/>
            <a:chExt cx="3927508" cy="362953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122" y="3442427"/>
              <a:ext cx="3907070" cy="3246873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353684" y="3059766"/>
              <a:ext cx="19976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Colorful image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606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5513178"/>
              </p:ext>
            </p:extLst>
          </p:nvPr>
        </p:nvGraphicFramePr>
        <p:xfrm>
          <a:off x="1450294" y="1289137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729795" y="3012625"/>
            <a:ext cx="124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849" y="1312729"/>
            <a:ext cx="1915672" cy="1873101"/>
          </a:xfrm>
          <a:prstGeom prst="rect">
            <a:avLst/>
          </a:prstGeom>
        </p:spPr>
      </p:pic>
      <p:sp>
        <p:nvSpPr>
          <p:cNvPr id="7" name="向右箭號 62"/>
          <p:cNvSpPr/>
          <p:nvPr/>
        </p:nvSpPr>
        <p:spPr>
          <a:xfrm>
            <a:off x="3674008" y="2150881"/>
            <a:ext cx="1880625" cy="6664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729707" y="2629555"/>
            <a:ext cx="170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526830"/>
              </p:ext>
            </p:extLst>
          </p:nvPr>
        </p:nvGraphicFramePr>
        <p:xfrm>
          <a:off x="4586226" y="1267812"/>
          <a:ext cx="964038" cy="815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3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761591"/>
              </p:ext>
            </p:extLst>
          </p:nvPr>
        </p:nvGraphicFramePr>
        <p:xfrm>
          <a:off x="3503901" y="1272565"/>
          <a:ext cx="947868" cy="802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9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1040889" y="1045679"/>
            <a:ext cx="7090673" cy="26045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271968" y="3898279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340356" y="461597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346174" y="404564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3" name="Object 12"/>
          <p:cNvGraphicFramePr>
            <a:graphicFrameLocks noChangeAspect="1"/>
          </p:cNvGraphicFramePr>
          <p:nvPr>
            <p:extLst/>
          </p:nvPr>
        </p:nvGraphicFramePr>
        <p:xfrm>
          <a:off x="5358873" y="3950393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8873" y="3950393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2"/>
          <p:cNvGraphicFramePr>
            <a:graphicFrameLocks noChangeAspect="1"/>
          </p:cNvGraphicFramePr>
          <p:nvPr>
            <p:extLst/>
          </p:nvPr>
        </p:nvGraphicFramePr>
        <p:xfrm>
          <a:off x="5364169" y="4533122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9" y="4533122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矩形 44"/>
          <p:cNvSpPr/>
          <p:nvPr/>
        </p:nvSpPr>
        <p:spPr>
          <a:xfrm>
            <a:off x="6826131" y="3870638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6923241" y="388164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6925583" y="466021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6913950" y="588822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6911203" y="5095072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349881" y="601372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1" name="Object 12"/>
          <p:cNvGraphicFramePr>
            <a:graphicFrameLocks noChangeAspect="1"/>
          </p:cNvGraphicFramePr>
          <p:nvPr>
            <p:extLst/>
          </p:nvPr>
        </p:nvGraphicFramePr>
        <p:xfrm>
          <a:off x="5319713" y="5918269"/>
          <a:ext cx="4619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" name="方程式" r:id="rId8" imgW="215640" imgH="228600" progId="Equation.3">
                  <p:embed/>
                </p:oleObj>
              </mc:Choice>
              <mc:Fallback>
                <p:oleObj name="方程式" r:id="rId8" imgW="215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9713" y="5918269"/>
                        <a:ext cx="46196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文字方塊 51"/>
          <p:cNvSpPr txBox="1"/>
          <p:nvPr/>
        </p:nvSpPr>
        <p:spPr>
          <a:xfrm rot="5400000">
            <a:off x="5240926" y="5044031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線單箭頭接點 52"/>
          <p:cNvCxnSpPr>
            <a:stCxn id="43" idx="3"/>
            <a:endCxn id="46" idx="2"/>
          </p:cNvCxnSpPr>
          <p:nvPr/>
        </p:nvCxnSpPr>
        <p:spPr>
          <a:xfrm flipV="1">
            <a:off x="5684311" y="4168719"/>
            <a:ext cx="1238930" cy="12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42" idx="3"/>
            <a:endCxn id="47" idx="2"/>
          </p:cNvCxnSpPr>
          <p:nvPr/>
        </p:nvCxnSpPr>
        <p:spPr>
          <a:xfrm>
            <a:off x="5689074" y="4217093"/>
            <a:ext cx="123650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42" idx="3"/>
            <a:endCxn id="48" idx="2"/>
          </p:cNvCxnSpPr>
          <p:nvPr/>
        </p:nvCxnSpPr>
        <p:spPr>
          <a:xfrm>
            <a:off x="5689074" y="4217093"/>
            <a:ext cx="122487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44" idx="3"/>
            <a:endCxn id="46" idx="2"/>
          </p:cNvCxnSpPr>
          <p:nvPr/>
        </p:nvCxnSpPr>
        <p:spPr>
          <a:xfrm flipV="1">
            <a:off x="5716594" y="4168719"/>
            <a:ext cx="120664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41" idx="3"/>
            <a:endCxn id="47" idx="2"/>
          </p:cNvCxnSpPr>
          <p:nvPr/>
        </p:nvCxnSpPr>
        <p:spPr>
          <a:xfrm>
            <a:off x="5683256" y="4787422"/>
            <a:ext cx="124232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41" idx="3"/>
            <a:endCxn id="48" idx="2"/>
          </p:cNvCxnSpPr>
          <p:nvPr/>
        </p:nvCxnSpPr>
        <p:spPr>
          <a:xfrm>
            <a:off x="5683256" y="4787422"/>
            <a:ext cx="123069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51" idx="3"/>
            <a:endCxn id="46" idx="2"/>
          </p:cNvCxnSpPr>
          <p:nvPr/>
        </p:nvCxnSpPr>
        <p:spPr>
          <a:xfrm flipV="1">
            <a:off x="5781675" y="4168719"/>
            <a:ext cx="1141566" cy="199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51" idx="3"/>
            <a:endCxn id="47" idx="2"/>
          </p:cNvCxnSpPr>
          <p:nvPr/>
        </p:nvCxnSpPr>
        <p:spPr>
          <a:xfrm flipV="1">
            <a:off x="5781675" y="4947289"/>
            <a:ext cx="1143908" cy="12154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51" idx="3"/>
            <a:endCxn id="48" idx="2"/>
          </p:cNvCxnSpPr>
          <p:nvPr/>
        </p:nvCxnSpPr>
        <p:spPr>
          <a:xfrm>
            <a:off x="5781675" y="6162744"/>
            <a:ext cx="1132275" cy="125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內容版面配置區 3"/>
          <p:cNvGraphicFramePr>
            <a:graphicFrameLocks/>
          </p:cNvGraphicFramePr>
          <p:nvPr>
            <p:extLst/>
          </p:nvPr>
        </p:nvGraphicFramePr>
        <p:xfrm>
          <a:off x="3331975" y="4274711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69" name="矩形 68"/>
          <p:cNvSpPr/>
          <p:nvPr/>
        </p:nvSpPr>
        <p:spPr>
          <a:xfrm>
            <a:off x="318572" y="150071"/>
            <a:ext cx="184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1476798" y="4688677"/>
            <a:ext cx="1935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Fully-connected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732391" y="3797230"/>
            <a:ext cx="916129" cy="274927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666879" y="1232761"/>
            <a:ext cx="2085643" cy="205884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Convolution </a:t>
            </a:r>
            <a:r>
              <a:rPr lang="en-US" altLang="zh-CN" dirty="0" err="1"/>
              <a:t>v.s</a:t>
            </a:r>
            <a:r>
              <a:rPr lang="en-US" altLang="zh-CN" dirty="0"/>
              <a:t>. Fully Connected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321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Brief</a:t>
            </a:r>
            <a:r>
              <a:rPr lang="zh-CN" altLang="en-US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>
                <a:ea typeface="+mn-ea"/>
              </a:rPr>
              <a:t>每</a:t>
            </a:r>
            <a:r>
              <a:rPr lang="zh-CN" altLang="en-US" sz="2400" dirty="0">
                <a:ea typeface="+mn-ea"/>
              </a:rPr>
              <a:t>只人类的眼睛有</a:t>
            </a:r>
            <a:r>
              <a:rPr lang="en-US" altLang="zh-CN" sz="2400" dirty="0" smtClean="0">
                <a:ea typeface="+mn-ea"/>
              </a:rPr>
              <a:t>10</a:t>
            </a:r>
            <a:r>
              <a:rPr lang="en-US" altLang="zh-CN" sz="2400" baseline="30000" dirty="0" smtClean="0">
                <a:ea typeface="+mn-ea"/>
              </a:rPr>
              <a:t>8</a:t>
            </a:r>
            <a:r>
              <a:rPr lang="zh-CN" altLang="en-US" sz="2400" dirty="0" smtClean="0">
                <a:ea typeface="+mn-ea"/>
              </a:rPr>
              <a:t>个</a:t>
            </a:r>
            <a:r>
              <a:rPr lang="zh-CN" altLang="en-US" sz="2400" dirty="0">
                <a:ea typeface="+mn-ea"/>
              </a:rPr>
              <a:t>视觉接收器（比如视锥，视杆等等），但是我们只有</a:t>
            </a:r>
            <a:r>
              <a:rPr lang="en-US" altLang="zh-CN" sz="2400" dirty="0" smtClean="0">
                <a:ea typeface="+mn-ea"/>
              </a:rPr>
              <a:t>10</a:t>
            </a:r>
            <a:r>
              <a:rPr lang="en-US" altLang="zh-CN" sz="2400" baseline="30000" dirty="0" smtClean="0">
                <a:ea typeface="+mn-ea"/>
              </a:rPr>
              <a:t>6</a:t>
            </a:r>
            <a:r>
              <a:rPr lang="zh-CN" altLang="en-US" sz="2400" dirty="0">
                <a:ea typeface="+mn-ea"/>
              </a:rPr>
              <a:t>个</a:t>
            </a:r>
            <a:r>
              <a:rPr lang="zh-CN" altLang="en-US" sz="2400" dirty="0" smtClean="0">
                <a:ea typeface="+mn-ea"/>
              </a:rPr>
              <a:t>视觉</a:t>
            </a:r>
            <a:r>
              <a:rPr lang="zh-CN" altLang="en-US" sz="2400" dirty="0">
                <a:ea typeface="+mn-ea"/>
              </a:rPr>
              <a:t>神经。因此</a:t>
            </a:r>
            <a:r>
              <a:rPr lang="zh-CN" altLang="en-US" sz="2400" dirty="0" smtClean="0">
                <a:ea typeface="+mn-ea"/>
              </a:rPr>
              <a:t>，可知每</a:t>
            </a:r>
            <a:r>
              <a:rPr lang="zh-CN" altLang="en-US" sz="2400" dirty="0">
                <a:ea typeface="+mn-ea"/>
              </a:rPr>
              <a:t>一个视觉神经都接收</a:t>
            </a:r>
            <a:r>
              <a:rPr lang="zh-CN" altLang="en-US" sz="2400" dirty="0" smtClean="0">
                <a:ea typeface="+mn-ea"/>
              </a:rPr>
              <a:t>来自</a:t>
            </a:r>
            <a:r>
              <a:rPr lang="zh-CN" altLang="en-US" sz="2400" dirty="0">
                <a:ea typeface="+mn-ea"/>
              </a:rPr>
              <a:t>多</a:t>
            </a:r>
            <a:r>
              <a:rPr lang="zh-CN" altLang="en-US" sz="2400" dirty="0" smtClean="0">
                <a:ea typeface="+mn-ea"/>
              </a:rPr>
              <a:t>个视觉</a:t>
            </a:r>
            <a:r>
              <a:rPr lang="zh-CN" altLang="en-US" sz="2400" dirty="0">
                <a:ea typeface="+mn-ea"/>
              </a:rPr>
              <a:t>接受细胞的输入。</a:t>
            </a:r>
          </a:p>
          <a:p>
            <a:r>
              <a:rPr lang="zh-CN" altLang="en-US" sz="2400" dirty="0" smtClean="0">
                <a:ea typeface="+mn-ea"/>
              </a:rPr>
              <a:t>视觉</a:t>
            </a:r>
            <a:r>
              <a:rPr lang="zh-CN" altLang="en-US" sz="2400" dirty="0">
                <a:ea typeface="+mn-ea"/>
              </a:rPr>
              <a:t>神经不是简单的告诉大脑光线被检测到，</a:t>
            </a:r>
            <a:r>
              <a:rPr lang="zh-CN" altLang="en-US" sz="2400" dirty="0" smtClean="0">
                <a:ea typeface="+mn-ea"/>
              </a:rPr>
              <a:t>而是感受光线</a:t>
            </a:r>
            <a:r>
              <a:rPr lang="zh-CN" altLang="en-US" sz="2400" dirty="0">
                <a:ea typeface="+mn-ea"/>
              </a:rPr>
              <a:t>和黑暗之间的对比，也就是形状被感受到了。</a:t>
            </a:r>
          </a:p>
          <a:p>
            <a:r>
              <a:rPr lang="zh-CN" altLang="en-US" sz="2400" dirty="0" smtClean="0">
                <a:ea typeface="+mn-ea"/>
              </a:rPr>
              <a:t>我们</a:t>
            </a:r>
            <a:r>
              <a:rPr lang="zh-CN" altLang="en-US" sz="2400" dirty="0">
                <a:ea typeface="+mn-ea"/>
              </a:rPr>
              <a:t>的每个单个神经元并不会对整个图像做出回应，而是只对其负责的</a:t>
            </a:r>
            <a:r>
              <a:rPr lang="en-US" altLang="zh-CN" sz="2400" dirty="0">
                <a:ea typeface="+mn-ea"/>
              </a:rPr>
              <a:t>receptive filed</a:t>
            </a:r>
            <a:r>
              <a:rPr lang="zh-CN" altLang="en-US" sz="2400" dirty="0" smtClean="0">
                <a:ea typeface="+mn-ea"/>
              </a:rPr>
              <a:t>响应。</a:t>
            </a:r>
            <a:endParaRPr lang="zh-CN" altLang="en-US" sz="2400" dirty="0">
              <a:ea typeface="+mn-ea"/>
            </a:endParaRPr>
          </a:p>
          <a:p>
            <a:endParaRPr lang="zh-CN" altLang="en-US" sz="2400" dirty="0">
              <a:ea typeface="+mn-ea"/>
            </a:endParaRPr>
          </a:p>
        </p:txBody>
      </p:sp>
      <p:pic>
        <p:nvPicPr>
          <p:cNvPr id="3074" name="Picture 2" descr="http://lublog-1253263790.cossh.myqcloud.com/CNN_h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149080"/>
            <a:ext cx="464820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1811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6008735"/>
              </p:ext>
            </p:extLst>
          </p:nvPr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357629"/>
              </p:ext>
            </p:extLst>
          </p:nvPr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1845797" y="23686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9969" y="1850005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184" y="1197255"/>
            <a:ext cx="2239711" cy="2226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4" name="直線單箭頭接點 33"/>
          <p:cNvCxnSpPr/>
          <p:nvPr/>
        </p:nvCxnSpPr>
        <p:spPr>
          <a:xfrm>
            <a:off x="2022123" y="837829"/>
            <a:ext cx="860562" cy="57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1839938" y="1571401"/>
            <a:ext cx="1042747" cy="9650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6495467" y="5303637"/>
            <a:ext cx="2371241" cy="12003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connect to 9 input, not fully connected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parameters!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11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 animBg="1"/>
      <p:bldP spid="51" grpId="0"/>
      <p:bldP spid="52" grpId="0"/>
      <p:bldP spid="53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109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6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6098266"/>
              </p:ext>
            </p:extLst>
          </p:nvPr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61663"/>
              </p:ext>
            </p:extLst>
          </p:nvPr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2022123" y="60699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1332" y="1834394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橢圓 109"/>
          <p:cNvSpPr/>
          <p:nvPr/>
        </p:nvSpPr>
        <p:spPr>
          <a:xfrm>
            <a:off x="7528673" y="29734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6515549" y="5760325"/>
            <a:ext cx="2126717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 weights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直線單箭頭接點 71"/>
          <p:cNvCxnSpPr>
            <a:stCxn id="56" idx="3"/>
            <a:endCxn id="110" idx="2"/>
          </p:cNvCxnSpPr>
          <p:nvPr/>
        </p:nvCxnSpPr>
        <p:spPr>
          <a:xfrm>
            <a:off x="6157504" y="749270"/>
            <a:ext cx="1371169" cy="25841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57" idx="3"/>
            <a:endCxn id="110" idx="2"/>
          </p:cNvCxnSpPr>
          <p:nvPr/>
        </p:nvCxnSpPr>
        <p:spPr>
          <a:xfrm>
            <a:off x="6157504" y="1191629"/>
            <a:ext cx="1371169" cy="21418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58" idx="3"/>
            <a:endCxn id="110" idx="2"/>
          </p:cNvCxnSpPr>
          <p:nvPr/>
        </p:nvCxnSpPr>
        <p:spPr>
          <a:xfrm>
            <a:off x="6157504" y="1653425"/>
            <a:ext cx="1371169" cy="168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endCxn id="110" idx="2"/>
          </p:cNvCxnSpPr>
          <p:nvPr/>
        </p:nvCxnSpPr>
        <p:spPr>
          <a:xfrm>
            <a:off x="6186794" y="2980636"/>
            <a:ext cx="1341879" cy="35283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endCxn id="110" idx="2"/>
          </p:cNvCxnSpPr>
          <p:nvPr/>
        </p:nvCxnSpPr>
        <p:spPr>
          <a:xfrm flipV="1">
            <a:off x="6173541" y="3333466"/>
            <a:ext cx="1355132" cy="12503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110" idx="2"/>
          </p:cNvCxnSpPr>
          <p:nvPr/>
        </p:nvCxnSpPr>
        <p:spPr>
          <a:xfrm flipV="1">
            <a:off x="6173556" y="3333466"/>
            <a:ext cx="1355117" cy="5699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64" idx="3"/>
          </p:cNvCxnSpPr>
          <p:nvPr/>
        </p:nvCxnSpPr>
        <p:spPr>
          <a:xfrm flipV="1">
            <a:off x="6157504" y="3361033"/>
            <a:ext cx="1336956" cy="176252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65" idx="3"/>
          </p:cNvCxnSpPr>
          <p:nvPr/>
        </p:nvCxnSpPr>
        <p:spPr>
          <a:xfrm flipV="1">
            <a:off x="6157504" y="3326993"/>
            <a:ext cx="1359292" cy="223892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66" idx="3"/>
          </p:cNvCxnSpPr>
          <p:nvPr/>
        </p:nvCxnSpPr>
        <p:spPr>
          <a:xfrm flipV="1">
            <a:off x="6157504" y="3389926"/>
            <a:ext cx="1344118" cy="263779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7" name="圖片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876" y="1215655"/>
            <a:ext cx="2229885" cy="2242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5" name="直線單箭頭接點 34"/>
          <p:cNvCxnSpPr/>
          <p:nvPr/>
        </p:nvCxnSpPr>
        <p:spPr>
          <a:xfrm flipV="1">
            <a:off x="2328458" y="1557594"/>
            <a:ext cx="945481" cy="9338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022123" y="837829"/>
            <a:ext cx="1251816" cy="6858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parameters!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629478" y="5937959"/>
            <a:ext cx="3485322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less parameters!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94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67" grpId="0" animBg="1"/>
      <p:bldP spid="9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Fully Connected Feedforward network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dog 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repeat many times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169420" y="2977281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69420" y="5080581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83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Max Pooling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895269" y="31156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1737098" y="31156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2578927" y="31156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3420756" y="31156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895269" y="39157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1737098" y="39157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2578927" y="39157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3420756" y="39157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895269" y="47734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1737098" y="47734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2578927" y="47734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3420756" y="47734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895269" y="55735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1737098" y="55735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2578927" y="55735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3420756" y="55735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833352"/>
              </p:ext>
            </p:extLst>
          </p:nvPr>
        </p:nvGraphicFramePr>
        <p:xfrm>
          <a:off x="5711842" y="144771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6" name="文字方塊 35"/>
          <p:cNvSpPr txBox="1"/>
          <p:nvPr/>
        </p:nvSpPr>
        <p:spPr>
          <a:xfrm>
            <a:off x="7200612" y="191694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5064249" y="31844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橢圓 42"/>
          <p:cNvSpPr/>
          <p:nvPr/>
        </p:nvSpPr>
        <p:spPr>
          <a:xfrm>
            <a:off x="5906078" y="31844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橢圓 43"/>
          <p:cNvSpPr/>
          <p:nvPr/>
        </p:nvSpPr>
        <p:spPr>
          <a:xfrm>
            <a:off x="6747907" y="31844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7589736" y="31844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5064249" y="39845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5906078" y="39845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6747907" y="39845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7589736" y="39845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橢圓 49"/>
          <p:cNvSpPr/>
          <p:nvPr/>
        </p:nvSpPr>
        <p:spPr>
          <a:xfrm>
            <a:off x="5064249" y="48423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橢圓 50"/>
          <p:cNvSpPr/>
          <p:nvPr/>
        </p:nvSpPr>
        <p:spPr>
          <a:xfrm>
            <a:off x="5906078" y="48423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橢圓 51"/>
          <p:cNvSpPr/>
          <p:nvPr/>
        </p:nvSpPr>
        <p:spPr>
          <a:xfrm>
            <a:off x="6747907" y="48423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橢圓 52"/>
          <p:cNvSpPr/>
          <p:nvPr/>
        </p:nvSpPr>
        <p:spPr>
          <a:xfrm>
            <a:off x="7589736" y="48423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5064249" y="56424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橢圓 54"/>
          <p:cNvSpPr/>
          <p:nvPr/>
        </p:nvSpPr>
        <p:spPr>
          <a:xfrm>
            <a:off x="5906078" y="56424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橢圓 55"/>
          <p:cNvSpPr/>
          <p:nvPr/>
        </p:nvSpPr>
        <p:spPr>
          <a:xfrm>
            <a:off x="6747907" y="56424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橢圓 56"/>
          <p:cNvSpPr/>
          <p:nvPr/>
        </p:nvSpPr>
        <p:spPr>
          <a:xfrm>
            <a:off x="7589736" y="56424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516271"/>
              </p:ext>
            </p:extLst>
          </p:nvPr>
        </p:nvGraphicFramePr>
        <p:xfrm>
          <a:off x="1706936" y="144771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9" name="文字方塊 58"/>
          <p:cNvSpPr txBox="1"/>
          <p:nvPr/>
        </p:nvSpPr>
        <p:spPr>
          <a:xfrm>
            <a:off x="3329090" y="190268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5269" y="3115610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578926" y="3115610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895269" y="4771173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578926" y="4771173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064250" y="3155660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747907" y="3155660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064250" y="4811223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747907" y="4811223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24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36" grpId="0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8" grpId="1" animBg="1"/>
      <p:bldP spid="49" grpId="0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6" grpId="0" animBg="1"/>
      <p:bldP spid="56" grpId="1" animBg="1"/>
      <p:bldP spid="57" grpId="0" animBg="1"/>
      <p:bldP spid="59" grpId="0"/>
      <p:bldP spid="3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Max Pooling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8236459"/>
              </p:ext>
            </p:extLst>
          </p:nvPr>
        </p:nvGraphicFramePr>
        <p:xfrm>
          <a:off x="338635" y="250345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02107" y="5493365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6598679" y="3086837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7570286" y="3086837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7570286" y="419513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6598679" y="419513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6788771" y="3303596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7795350" y="3281294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7795350" y="4352180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6803112" y="4354671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425893" y="5185949"/>
            <a:ext cx="2347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x 2 image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436727" y="5699909"/>
            <a:ext cx="2267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filter </a:t>
            </a:r>
          </a:p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channel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向右箭號 15"/>
          <p:cNvSpPr/>
          <p:nvPr/>
        </p:nvSpPr>
        <p:spPr>
          <a:xfrm>
            <a:off x="3152252" y="2729341"/>
            <a:ext cx="859387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436727" y="1957287"/>
            <a:ext cx="228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image 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smaller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14707" y="2610493"/>
            <a:ext cx="1375221" cy="10670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011639" y="4187992"/>
            <a:ext cx="1378290" cy="10670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向右箭號 20"/>
          <p:cNvSpPr/>
          <p:nvPr/>
        </p:nvSpPr>
        <p:spPr>
          <a:xfrm>
            <a:off x="5378125" y="4289228"/>
            <a:ext cx="859387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向右箭號 21"/>
          <p:cNvSpPr/>
          <p:nvPr/>
        </p:nvSpPr>
        <p:spPr>
          <a:xfrm rot="5400000">
            <a:off x="4454982" y="3518705"/>
            <a:ext cx="491601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repeat many times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左大括弧 22"/>
          <p:cNvSpPr/>
          <p:nvPr/>
        </p:nvSpPr>
        <p:spPr>
          <a:xfrm flipH="1">
            <a:off x="7038281" y="1770445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89870" y="1848548"/>
            <a:ext cx="1856830" cy="17706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381456" y="3568646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new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74351" y="5210416"/>
            <a:ext cx="4289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the channel is the number of filters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74351" y="4250781"/>
            <a:ext cx="4249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Smaller than the original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3534847" y="3875087"/>
            <a:ext cx="227007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189870" y="4029578"/>
            <a:ext cx="1856830" cy="16850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561968" y="1612084"/>
            <a:ext cx="1947915" cy="1771562"/>
            <a:chOff x="1561968" y="1612084"/>
            <a:chExt cx="1947915" cy="1771562"/>
          </a:xfrm>
        </p:grpSpPr>
        <p:sp>
          <p:nvSpPr>
            <p:cNvPr id="30" name="橢圓 29"/>
            <p:cNvSpPr/>
            <p:nvPr/>
          </p:nvSpPr>
          <p:spPr>
            <a:xfrm>
              <a:off x="1593212" y="161208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>
              <a:off x="2564819" y="161208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>
              <a:off x="2533575" y="2504111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>
              <a:off x="1561968" y="2504111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1783304" y="1828843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2789883" y="1806541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2758639" y="2661155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1766401" y="2663646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668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27" grpId="0"/>
      <p:bldP spid="28" grpId="0"/>
      <p:bldP spid="2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Fully Connected Feedforward network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dog 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8650" y="2562542"/>
            <a:ext cx="4369145" cy="40722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260066" y="3414978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new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155254" y="5630639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new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84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Flatten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267012" y="2473538"/>
            <a:ext cx="1943214" cy="2049364"/>
            <a:chOff x="758373" y="2759289"/>
            <a:chExt cx="1943214" cy="2049364"/>
          </a:xfrm>
        </p:grpSpPr>
        <p:sp>
          <p:nvSpPr>
            <p:cNvPr id="6" name="橢圓 5"/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2509007" y="3902849"/>
            <a:ext cx="1364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4212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4212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4212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4212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4212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4212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4212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4212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向右箭號 4"/>
          <p:cNvSpPr/>
          <p:nvPr/>
        </p:nvSpPr>
        <p:spPr>
          <a:xfrm>
            <a:off x="4987646" y="3190637"/>
            <a:ext cx="558279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向右箭號 32"/>
          <p:cNvSpPr/>
          <p:nvPr/>
        </p:nvSpPr>
        <p:spPr>
          <a:xfrm>
            <a:off x="7473525" y="3419072"/>
            <a:ext cx="558279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5601571" y="2724281"/>
            <a:ext cx="3201477" cy="2629618"/>
            <a:chOff x="-2630921" y="4440114"/>
            <a:chExt cx="3201477" cy="2629618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 flipH="1">
              <a:off x="-2630921" y="4440114"/>
              <a:ext cx="3201477" cy="1701788"/>
            </a:xfrm>
            <a:prstGeom prst="rect">
              <a:avLst/>
            </a:prstGeom>
          </p:spPr>
        </p:pic>
        <p:sp>
          <p:nvSpPr>
            <p:cNvPr id="31" name="文字方塊 30"/>
            <p:cNvSpPr txBox="1"/>
            <p:nvPr/>
          </p:nvSpPr>
          <p:spPr>
            <a:xfrm>
              <a:off x="-2630921" y="6238735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Fully Connected Feedforward network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向右箭號 33"/>
          <p:cNvSpPr/>
          <p:nvPr/>
        </p:nvSpPr>
        <p:spPr>
          <a:xfrm>
            <a:off x="2325687" y="3202044"/>
            <a:ext cx="1832676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5" grpId="0" animBg="1"/>
      <p:bldP spid="33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http://lgs.tw/img/xp1.png.pagespeed.ic.NzL0vritb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9519" y="1135655"/>
            <a:ext cx="2566207" cy="276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Application: Playing Go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066707" y="1860669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向右箭號 6"/>
          <p:cNvSpPr/>
          <p:nvPr/>
        </p:nvSpPr>
        <p:spPr>
          <a:xfrm>
            <a:off x="3524348" y="2202151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5956294" y="2202151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6488008" y="1879199"/>
            <a:ext cx="1596788" cy="1234764"/>
            <a:chOff x="6737868" y="2183226"/>
            <a:chExt cx="1596788" cy="1234764"/>
          </a:xfrm>
        </p:grpSpPr>
        <p:sp>
          <p:nvSpPr>
            <p:cNvPr id="9" name="文字方塊 8"/>
            <p:cNvSpPr txBox="1"/>
            <p:nvPr/>
          </p:nvSpPr>
          <p:spPr>
            <a:xfrm>
              <a:off x="6824399" y="2586993"/>
              <a:ext cx="14097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 x 19 positions)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737868" y="2183226"/>
              <a:ext cx="1596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Next move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1080076" y="3783173"/>
            <a:ext cx="271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x 19 vector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576137" y="4379774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Black: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576137" y="4828939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white: 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576137" y="5278104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none: 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895070" y="3439792"/>
            <a:ext cx="271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x 19 vector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680602" y="4227286"/>
            <a:ext cx="4929997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Fully-connected feedforward network can be used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680603" y="5273386"/>
            <a:ext cx="4929996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CNN performs much better.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322810" y="3370423"/>
            <a:ext cx="1976733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x 19 matrix (image)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15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playing Go?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Some patterns are much smaller than the whole image</a:t>
            </a:r>
          </a:p>
          <a:p>
            <a:r>
              <a:rPr lang="en-US" altLang="zh-TW" sz="2400" dirty="0"/>
              <a:t>The same patterns appear in different regions.</a:t>
            </a:r>
            <a:endParaRPr lang="zh-TW" altLang="en-US" sz="2400" dirty="0"/>
          </a:p>
          <a:p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085" y="2336063"/>
            <a:ext cx="1306513" cy="1269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434" name="Picture 2" descr="http://e.blog.xuite.net/e/1/b/d/15813770/blog_852349/txt/33202844/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062" y="4301541"/>
            <a:ext cx="2067875" cy="20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e.blog.xuite.net/e/1/b/d/15813770/blog_852349/txt/33202844/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433" y="4301541"/>
            <a:ext cx="2067875" cy="20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75" y="4498905"/>
            <a:ext cx="596466" cy="579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116" y="5693658"/>
            <a:ext cx="596466" cy="579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字方塊 4"/>
          <p:cNvSpPr txBox="1"/>
          <p:nvPr/>
        </p:nvSpPr>
        <p:spPr>
          <a:xfrm>
            <a:off x="1378672" y="2938714"/>
            <a:ext cx="4909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 Go uses 5 x 5 for first layer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36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Brief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623401" y="1340768"/>
            <a:ext cx="2880320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kumimoji="1" lang="en-US" altLang="zh-CN" sz="2000" b="1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Hubel</a:t>
            </a:r>
            <a:r>
              <a:rPr kumimoji="1" lang="zh-CN" altLang="en-US" sz="2000" b="1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2000" b="1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  <a:r>
              <a:rPr kumimoji="1" lang="zh-CN" altLang="en-US" sz="2000" b="1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2000" b="1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Wiesel</a:t>
            </a:r>
            <a:r>
              <a:rPr kumimoji="1" lang="en-US" altLang="zh-CN" sz="20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(1981</a:t>
            </a:r>
            <a:r>
              <a:rPr kumimoji="1" lang="zh-CN" altLang="en-US" sz="2000" b="1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年诺贝尔奖</a:t>
            </a:r>
            <a:r>
              <a:rPr kumimoji="1" lang="en-US" altLang="zh-CN" sz="2000" b="1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endParaRPr kumimoji="1" lang="en-US" altLang="zh-CN" sz="2000" b="1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kumimoji="1" lang="en-US" altLang="zh-CN" sz="2000" b="1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1959</a:t>
            </a:r>
          </a:p>
          <a:p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RECEPTIVE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SINGLE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NEURONES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CAT’S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STRIATE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CORTEX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kumimoji="1" lang="en-US" altLang="zh-CN" sz="1600" dirty="0" smtClean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kumimoji="1" lang="en-US" altLang="zh-CN" sz="1600" dirty="0" smtClean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kumimoji="1" lang="en-US" altLang="zh-CN" sz="2000" b="1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1962</a:t>
            </a:r>
          </a:p>
          <a:p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RECEPTIVE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FIELDS,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BINOCULAR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INTERACTION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FUNCTIONAL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ARCHITECTURE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CAT’S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VISUAL</a:t>
            </a:r>
            <a:r>
              <a:rPr kumimoji="1" lang="zh-CN" altLang="en-US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CORTEX</a:t>
            </a:r>
          </a:p>
          <a:p>
            <a:endParaRPr kumimoji="1" lang="en-US" altLang="zh-CN" sz="1600" dirty="0" smtClean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kumimoji="1" lang="en-US" altLang="zh-CN" sz="2000" b="1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1968...</a:t>
            </a:r>
            <a:endParaRPr kumimoji="1" lang="zh-CN" altLang="en-US" sz="2000" b="1" dirty="0" smtClean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240" y="1317736"/>
            <a:ext cx="4237608" cy="2790740"/>
          </a:xfrm>
          <a:prstGeom prst="rect">
            <a:avLst/>
          </a:prstGeom>
        </p:spPr>
      </p:pic>
      <p:pic>
        <p:nvPicPr>
          <p:cNvPr id="6" name="Hubel and Wiesel Cat Experimen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16240" y="4221088"/>
            <a:ext cx="4428125" cy="248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7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0963" y="188640"/>
            <a:ext cx="8033287" cy="576064"/>
          </a:xfrm>
        </p:spPr>
        <p:txBody>
          <a:bodyPr/>
          <a:lstStyle/>
          <a:p>
            <a:r>
              <a:rPr lang="en-US" altLang="zh-TW" dirty="0"/>
              <a:t>Variants of Neural Networks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734292" y="1080655"/>
          <a:ext cx="7467599" cy="4475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784796" y="3429000"/>
            <a:ext cx="7366589" cy="16316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7D7342F6-80CC-4F40-AF5F-A7379161B1D3}"/>
              </a:ext>
            </a:extLst>
          </p:cNvPr>
          <p:cNvSpPr/>
          <p:nvPr/>
        </p:nvSpPr>
        <p:spPr>
          <a:xfrm>
            <a:off x="3333367" y="4404405"/>
            <a:ext cx="4572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with Memory</a:t>
            </a:r>
            <a:endParaRPr lang="zh-TW" alt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4042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Recurrent Neural Network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Given function f: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67" t="-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/>
          <p:cNvSpPr/>
          <p:nvPr/>
        </p:nvSpPr>
        <p:spPr>
          <a:xfrm>
            <a:off x="1537576" y="3693673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72378" y="3693672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892245" y="3716820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537576" y="2808244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537576" y="5015797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直線單箭頭接點 39"/>
          <p:cNvCxnSpPr>
            <a:cxnSpLocks/>
          </p:cNvCxnSpPr>
          <p:nvPr/>
        </p:nvCxnSpPr>
        <p:spPr>
          <a:xfrm>
            <a:off x="1131175" y="416555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cxnSpLocks/>
          </p:cNvCxnSpPr>
          <p:nvPr/>
        </p:nvCxnSpPr>
        <p:spPr>
          <a:xfrm>
            <a:off x="2502777" y="418248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cxnSpLocks/>
          </p:cNvCxnSpPr>
          <p:nvPr/>
        </p:nvCxnSpPr>
        <p:spPr>
          <a:xfrm rot="16200000">
            <a:off x="1825441" y="348557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cxnSpLocks/>
          </p:cNvCxnSpPr>
          <p:nvPr/>
        </p:nvCxnSpPr>
        <p:spPr>
          <a:xfrm rot="16200000">
            <a:off x="1825441" y="481973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3823580" y="3722649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178249" y="3745796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823580" y="2837220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823580" y="5044773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直線單箭頭接點 47"/>
          <p:cNvCxnSpPr>
            <a:cxnSpLocks/>
          </p:cNvCxnSpPr>
          <p:nvPr/>
        </p:nvCxnSpPr>
        <p:spPr>
          <a:xfrm>
            <a:off x="3417179" y="419453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cxnSpLocks/>
          </p:cNvCxnSpPr>
          <p:nvPr/>
        </p:nvCxnSpPr>
        <p:spPr>
          <a:xfrm>
            <a:off x="4788781" y="4211463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cxnSpLocks/>
          </p:cNvCxnSpPr>
          <p:nvPr/>
        </p:nvCxnSpPr>
        <p:spPr>
          <a:xfrm rot="16200000">
            <a:off x="4111445" y="351455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cxnSpLocks/>
          </p:cNvCxnSpPr>
          <p:nvPr/>
        </p:nvCxnSpPr>
        <p:spPr>
          <a:xfrm rot="16200000">
            <a:off x="4111445" y="484871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6143450" y="3727537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498119" y="3750684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143450" y="2842108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143450" y="5049661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直線單箭頭接點 55"/>
          <p:cNvCxnSpPr>
            <a:cxnSpLocks/>
          </p:cNvCxnSpPr>
          <p:nvPr/>
        </p:nvCxnSpPr>
        <p:spPr>
          <a:xfrm>
            <a:off x="5737049" y="419941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cxnSpLocks/>
          </p:cNvCxnSpPr>
          <p:nvPr/>
        </p:nvCxnSpPr>
        <p:spPr>
          <a:xfrm>
            <a:off x="7108651" y="421635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cxnSpLocks/>
          </p:cNvCxnSpPr>
          <p:nvPr/>
        </p:nvCxnSpPr>
        <p:spPr>
          <a:xfrm rot="16200000">
            <a:off x="6431315" y="351944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cxnSpLocks/>
          </p:cNvCxnSpPr>
          <p:nvPr/>
        </p:nvCxnSpPr>
        <p:spPr>
          <a:xfrm rot="16200000">
            <a:off x="6431315" y="4853603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8085937" y="3897728"/>
            <a:ext cx="931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1298877" y="5693715"/>
            <a:ext cx="6546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matter how long the input/output sequence is, we only need one function f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5684595" y="1647932"/>
            <a:ext cx="324839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and h’ are vectors with the same dimension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44" grpId="0" animBg="1"/>
      <p:bldP spid="45" grpId="0" animBg="1"/>
      <p:bldP spid="46" grpId="0" animBg="1"/>
      <p:bldP spid="52" grpId="0" animBg="1"/>
      <p:bldP spid="53" grpId="0" animBg="1"/>
      <p:bldP spid="54" grpId="0" animBg="1"/>
      <p:bldP spid="60" grpId="0"/>
      <p:bldP spid="72" grpId="0"/>
      <p:bldP spid="6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RNN</a:t>
            </a:r>
            <a:endParaRPr lang="zh-TW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1591735" y="4884499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26537" y="4884498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946404" y="4907646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591735" y="3999070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591735" y="6206623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" name="直線單箭頭接點 60"/>
          <p:cNvCxnSpPr>
            <a:cxnSpLocks/>
          </p:cNvCxnSpPr>
          <p:nvPr/>
        </p:nvCxnSpPr>
        <p:spPr>
          <a:xfrm>
            <a:off x="1185334" y="535638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>
            <a:cxnSpLocks/>
          </p:cNvCxnSpPr>
          <p:nvPr/>
        </p:nvCxnSpPr>
        <p:spPr>
          <a:xfrm>
            <a:off x="2556936" y="5373313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cxnSpLocks/>
          </p:cNvCxnSpPr>
          <p:nvPr/>
        </p:nvCxnSpPr>
        <p:spPr>
          <a:xfrm rot="16200000">
            <a:off x="1879600" y="467640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cxnSpLocks/>
          </p:cNvCxnSpPr>
          <p:nvPr/>
        </p:nvCxnSpPr>
        <p:spPr>
          <a:xfrm rot="16200000">
            <a:off x="1879600" y="601056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3877739" y="4913475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5232408" y="4936622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877739" y="4028046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877739" y="6235599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9" name="直線單箭頭接點 68"/>
          <p:cNvCxnSpPr>
            <a:cxnSpLocks/>
          </p:cNvCxnSpPr>
          <p:nvPr/>
        </p:nvCxnSpPr>
        <p:spPr>
          <a:xfrm>
            <a:off x="3471338" y="5385356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>
            <a:cxnSpLocks/>
          </p:cNvCxnSpPr>
          <p:nvPr/>
        </p:nvCxnSpPr>
        <p:spPr>
          <a:xfrm>
            <a:off x="4842940" y="540228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cxnSpLocks/>
          </p:cNvCxnSpPr>
          <p:nvPr/>
        </p:nvCxnSpPr>
        <p:spPr>
          <a:xfrm rot="16200000">
            <a:off x="4165604" y="470538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>
            <a:cxnSpLocks/>
          </p:cNvCxnSpPr>
          <p:nvPr/>
        </p:nvCxnSpPr>
        <p:spPr>
          <a:xfrm rot="16200000">
            <a:off x="4165604" y="603954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6197609" y="4918363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7552278" y="4941510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197609" y="4032934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197609" y="6240487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直線單箭頭接點 76"/>
          <p:cNvCxnSpPr>
            <a:cxnSpLocks/>
          </p:cNvCxnSpPr>
          <p:nvPr/>
        </p:nvCxnSpPr>
        <p:spPr>
          <a:xfrm>
            <a:off x="5791208" y="539024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cxnSpLocks/>
          </p:cNvCxnSpPr>
          <p:nvPr/>
        </p:nvCxnSpPr>
        <p:spPr>
          <a:xfrm>
            <a:off x="7162810" y="540717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cxnSpLocks/>
          </p:cNvCxnSpPr>
          <p:nvPr/>
        </p:nvCxnSpPr>
        <p:spPr>
          <a:xfrm rot="16200000">
            <a:off x="6485474" y="471026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cxnSpLocks/>
          </p:cNvCxnSpPr>
          <p:nvPr/>
        </p:nvCxnSpPr>
        <p:spPr>
          <a:xfrm rot="16200000">
            <a:off x="6485474" y="604442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/>
          <p:cNvSpPr txBox="1"/>
          <p:nvPr/>
        </p:nvSpPr>
        <p:spPr>
          <a:xfrm>
            <a:off x="8114190" y="5088554"/>
            <a:ext cx="931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1574802" y="2642426"/>
            <a:ext cx="931333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609604" y="2642425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929471" y="2665573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1574802" y="1756997"/>
            <a:ext cx="931333" cy="4656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7" name="直線單箭頭接點 86"/>
          <p:cNvCxnSpPr>
            <a:cxnSpLocks/>
          </p:cNvCxnSpPr>
          <p:nvPr/>
        </p:nvCxnSpPr>
        <p:spPr>
          <a:xfrm>
            <a:off x="1168401" y="311430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cxnSpLocks/>
          </p:cNvCxnSpPr>
          <p:nvPr/>
        </p:nvCxnSpPr>
        <p:spPr>
          <a:xfrm>
            <a:off x="2540003" y="313124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cxnSpLocks/>
          </p:cNvCxnSpPr>
          <p:nvPr/>
        </p:nvCxnSpPr>
        <p:spPr>
          <a:xfrm rot="16200000">
            <a:off x="1862667" y="243433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>
            <a:cxnSpLocks/>
          </p:cNvCxnSpPr>
          <p:nvPr/>
        </p:nvCxnSpPr>
        <p:spPr>
          <a:xfrm rot="16200000">
            <a:off x="1862667" y="376849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3860806" y="2671402"/>
            <a:ext cx="931333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5215475" y="2694549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3860806" y="1785973"/>
            <a:ext cx="931333" cy="4656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5" name="直線單箭頭接點 94"/>
          <p:cNvCxnSpPr>
            <a:cxnSpLocks/>
          </p:cNvCxnSpPr>
          <p:nvPr/>
        </p:nvCxnSpPr>
        <p:spPr>
          <a:xfrm>
            <a:off x="3454405" y="3143283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cxnSpLocks/>
          </p:cNvCxnSpPr>
          <p:nvPr/>
        </p:nvCxnSpPr>
        <p:spPr>
          <a:xfrm>
            <a:off x="4826007" y="3160216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>
            <a:cxnSpLocks/>
          </p:cNvCxnSpPr>
          <p:nvPr/>
        </p:nvCxnSpPr>
        <p:spPr>
          <a:xfrm rot="16200000">
            <a:off x="4148671" y="246330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>
            <a:cxnSpLocks/>
          </p:cNvCxnSpPr>
          <p:nvPr/>
        </p:nvCxnSpPr>
        <p:spPr>
          <a:xfrm rot="16200000">
            <a:off x="4148671" y="379746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6180676" y="2676290"/>
            <a:ext cx="931333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535345" y="2699437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6180676" y="1790861"/>
            <a:ext cx="931333" cy="4656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單箭頭接點 102"/>
          <p:cNvCxnSpPr>
            <a:cxnSpLocks/>
          </p:cNvCxnSpPr>
          <p:nvPr/>
        </p:nvCxnSpPr>
        <p:spPr>
          <a:xfrm>
            <a:off x="5774275" y="314817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cxnSpLocks/>
          </p:cNvCxnSpPr>
          <p:nvPr/>
        </p:nvCxnSpPr>
        <p:spPr>
          <a:xfrm>
            <a:off x="7145877" y="316510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>
            <a:cxnSpLocks/>
          </p:cNvCxnSpPr>
          <p:nvPr/>
        </p:nvCxnSpPr>
        <p:spPr>
          <a:xfrm rot="16200000">
            <a:off x="6468541" y="246819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cxnSpLocks/>
          </p:cNvCxnSpPr>
          <p:nvPr/>
        </p:nvCxnSpPr>
        <p:spPr>
          <a:xfrm rot="16200000">
            <a:off x="6468541" y="3802356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字方塊 106"/>
          <p:cNvSpPr txBox="1"/>
          <p:nvPr/>
        </p:nvSpPr>
        <p:spPr>
          <a:xfrm>
            <a:off x="8092435" y="2787942"/>
            <a:ext cx="931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文字方塊 107"/>
          <p:cNvSpPr txBox="1"/>
          <p:nvPr/>
        </p:nvSpPr>
        <p:spPr>
          <a:xfrm rot="5400000">
            <a:off x="4194184" y="1346301"/>
            <a:ext cx="434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文字方塊 108"/>
          <p:cNvSpPr txBox="1"/>
          <p:nvPr/>
        </p:nvSpPr>
        <p:spPr>
          <a:xfrm rot="5400000">
            <a:off x="6524592" y="1371121"/>
            <a:ext cx="434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 rot="5400000">
            <a:off x="1910453" y="1310110"/>
            <a:ext cx="434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797332" y="996276"/>
                <a:ext cx="21902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32" y="996276"/>
                <a:ext cx="2190215" cy="461665"/>
              </a:xfrm>
              <a:prstGeom prst="rect">
                <a:avLst/>
              </a:prstGeom>
              <a:blipFill>
                <a:blip r:embed="rId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/>
              <p:cNvSpPr/>
              <p:nvPr/>
            </p:nvSpPr>
            <p:spPr>
              <a:xfrm>
                <a:off x="5971069" y="1008648"/>
                <a:ext cx="21716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矩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069" y="1008648"/>
                <a:ext cx="2171685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>
              <a:xfrm>
                <a:off x="8011727" y="958857"/>
                <a:ext cx="4924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727" y="958857"/>
                <a:ext cx="49244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1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  <p:bldP spid="65" grpId="0" animBg="1"/>
      <p:bldP spid="66" grpId="0" animBg="1"/>
      <p:bldP spid="67" grpId="0" animBg="1"/>
      <p:bldP spid="68" grpId="0" animBg="1"/>
      <p:bldP spid="73" grpId="0" animBg="1"/>
      <p:bldP spid="74" grpId="0" animBg="1"/>
      <p:bldP spid="75" grpId="0" animBg="1"/>
      <p:bldP spid="76" grpId="0" animBg="1"/>
      <p:bldP spid="81" grpId="0"/>
      <p:bldP spid="82" grpId="0" animBg="1"/>
      <p:bldP spid="83" grpId="0" animBg="1"/>
      <p:bldP spid="84" grpId="0" animBg="1"/>
      <p:bldP spid="85" grpId="0" animBg="1"/>
      <p:bldP spid="91" grpId="0" animBg="1"/>
      <p:bldP spid="92" grpId="0" animBg="1"/>
      <p:bldP spid="93" grpId="0" animBg="1"/>
      <p:bldP spid="99" grpId="0" animBg="1"/>
      <p:bldP spid="100" grpId="0" animBg="1"/>
      <p:bldP spid="101" grpId="0" animBg="1"/>
      <p:bldP spid="107" grpId="0"/>
      <p:bldP spid="108" grpId="0"/>
      <p:bldP spid="109" grpId="0"/>
      <p:bldP spid="55" grpId="0"/>
      <p:bldP spid="86" grpId="0"/>
      <p:bldP spid="9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/>
        </p:nvSpPr>
        <p:spPr>
          <a:xfrm>
            <a:off x="1794937" y="5060684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829739" y="5060683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149606" y="5083831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794937" y="4291367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794937" y="6237668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直線單箭頭接點 65"/>
          <p:cNvCxnSpPr>
            <a:cxnSpLocks/>
          </p:cNvCxnSpPr>
          <p:nvPr/>
        </p:nvCxnSpPr>
        <p:spPr>
          <a:xfrm>
            <a:off x="1388536" y="553256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cxnSpLocks/>
          </p:cNvCxnSpPr>
          <p:nvPr/>
        </p:nvCxnSpPr>
        <p:spPr>
          <a:xfrm>
            <a:off x="2760138" y="554949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cxnSpLocks/>
          </p:cNvCxnSpPr>
          <p:nvPr/>
        </p:nvCxnSpPr>
        <p:spPr>
          <a:xfrm rot="16200000">
            <a:off x="2142536" y="4912323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cxnSpLocks/>
          </p:cNvCxnSpPr>
          <p:nvPr/>
        </p:nvCxnSpPr>
        <p:spPr>
          <a:xfrm rot="16200000">
            <a:off x="2142536" y="6101344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4080941" y="5089660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435610" y="5112807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080941" y="4320343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4080941" y="6266644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4" name="直線單箭頭接點 73"/>
          <p:cNvCxnSpPr>
            <a:cxnSpLocks/>
          </p:cNvCxnSpPr>
          <p:nvPr/>
        </p:nvCxnSpPr>
        <p:spPr>
          <a:xfrm>
            <a:off x="3674540" y="556154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cxnSpLocks/>
          </p:cNvCxnSpPr>
          <p:nvPr/>
        </p:nvCxnSpPr>
        <p:spPr>
          <a:xfrm>
            <a:off x="5046142" y="557847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cxnSpLocks/>
          </p:cNvCxnSpPr>
          <p:nvPr/>
        </p:nvCxnSpPr>
        <p:spPr>
          <a:xfrm rot="16200000">
            <a:off x="4428540" y="4941299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cxnSpLocks/>
          </p:cNvCxnSpPr>
          <p:nvPr/>
        </p:nvCxnSpPr>
        <p:spPr>
          <a:xfrm rot="16200000">
            <a:off x="4428540" y="6130320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6400811" y="5094548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7755480" y="5117695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400811" y="4325231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6400811" y="6271532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直線單箭頭接點 81"/>
          <p:cNvCxnSpPr>
            <a:cxnSpLocks/>
          </p:cNvCxnSpPr>
          <p:nvPr/>
        </p:nvCxnSpPr>
        <p:spPr>
          <a:xfrm>
            <a:off x="5994410" y="556642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cxnSpLocks/>
          </p:cNvCxnSpPr>
          <p:nvPr/>
        </p:nvCxnSpPr>
        <p:spPr>
          <a:xfrm>
            <a:off x="7366012" y="558336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cxnSpLocks/>
          </p:cNvCxnSpPr>
          <p:nvPr/>
        </p:nvCxnSpPr>
        <p:spPr>
          <a:xfrm rot="16200000">
            <a:off x="6748410" y="4946187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cxnSpLocks/>
          </p:cNvCxnSpPr>
          <p:nvPr/>
        </p:nvCxnSpPr>
        <p:spPr>
          <a:xfrm rot="16200000">
            <a:off x="6748410" y="6135208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1761069" y="1470240"/>
            <a:ext cx="931333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95871" y="1470239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115738" y="1493387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1" name="直線單箭頭接點 90"/>
          <p:cNvCxnSpPr>
            <a:cxnSpLocks/>
          </p:cNvCxnSpPr>
          <p:nvPr/>
        </p:nvCxnSpPr>
        <p:spPr>
          <a:xfrm flipH="1">
            <a:off x="1354668" y="194212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cxnSpLocks/>
          </p:cNvCxnSpPr>
          <p:nvPr/>
        </p:nvCxnSpPr>
        <p:spPr>
          <a:xfrm flipH="1">
            <a:off x="2726270" y="195905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cxnSpLocks/>
          </p:cNvCxnSpPr>
          <p:nvPr/>
        </p:nvCxnSpPr>
        <p:spPr>
          <a:xfrm rot="5400000" flipV="1">
            <a:off x="2094154" y="1318523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cxnSpLocks/>
          </p:cNvCxnSpPr>
          <p:nvPr/>
        </p:nvCxnSpPr>
        <p:spPr>
          <a:xfrm rot="5400000" flipV="1">
            <a:off x="2108668" y="2536572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4047073" y="1499216"/>
            <a:ext cx="931333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5401742" y="1522363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8" name="直線單箭頭接點 97"/>
          <p:cNvCxnSpPr>
            <a:cxnSpLocks/>
          </p:cNvCxnSpPr>
          <p:nvPr/>
        </p:nvCxnSpPr>
        <p:spPr>
          <a:xfrm flipH="1">
            <a:off x="3640672" y="197109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>
            <a:cxnSpLocks/>
          </p:cNvCxnSpPr>
          <p:nvPr/>
        </p:nvCxnSpPr>
        <p:spPr>
          <a:xfrm flipH="1">
            <a:off x="5012274" y="198803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>
            <a:cxnSpLocks/>
          </p:cNvCxnSpPr>
          <p:nvPr/>
        </p:nvCxnSpPr>
        <p:spPr>
          <a:xfrm rot="5400000" flipV="1">
            <a:off x="4380158" y="1347499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/>
          <p:cNvCxnSpPr>
            <a:cxnSpLocks/>
          </p:cNvCxnSpPr>
          <p:nvPr/>
        </p:nvCxnSpPr>
        <p:spPr>
          <a:xfrm rot="5400000" flipV="1">
            <a:off x="4394672" y="2565548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/>
          <p:cNvSpPr/>
          <p:nvPr/>
        </p:nvSpPr>
        <p:spPr>
          <a:xfrm>
            <a:off x="6366943" y="1504104"/>
            <a:ext cx="931333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721612" y="1527251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直線單箭頭接點 104"/>
          <p:cNvCxnSpPr>
            <a:cxnSpLocks/>
          </p:cNvCxnSpPr>
          <p:nvPr/>
        </p:nvCxnSpPr>
        <p:spPr>
          <a:xfrm flipH="1">
            <a:off x="5960542" y="197598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cxnSpLocks/>
          </p:cNvCxnSpPr>
          <p:nvPr/>
        </p:nvCxnSpPr>
        <p:spPr>
          <a:xfrm flipH="1">
            <a:off x="7332144" y="199291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cxnSpLocks/>
          </p:cNvCxnSpPr>
          <p:nvPr/>
        </p:nvCxnSpPr>
        <p:spPr>
          <a:xfrm rot="5400000" flipV="1">
            <a:off x="6700028" y="1352387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>
            <a:cxnSpLocks/>
          </p:cNvCxnSpPr>
          <p:nvPr/>
        </p:nvCxnSpPr>
        <p:spPr>
          <a:xfrm rot="5400000" flipV="1">
            <a:off x="6714542" y="2570436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20489" y="59115"/>
            <a:ext cx="33666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Bidirectional RNN</a:t>
            </a:r>
            <a:endParaRPr lang="zh-TW" altLang="en-US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1746555" y="720829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4032559" y="749805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6352429" y="754693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1780423" y="2685816"/>
            <a:ext cx="931333" cy="46566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4066427" y="2714792"/>
            <a:ext cx="931333" cy="46566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6386297" y="2719680"/>
            <a:ext cx="931333" cy="46566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1807036" y="3410308"/>
            <a:ext cx="931333" cy="5587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4064008" y="3419253"/>
            <a:ext cx="931333" cy="5587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6386297" y="3426583"/>
            <a:ext cx="931333" cy="5587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9" name="直線單箭頭接點 118"/>
          <p:cNvCxnSpPr>
            <a:cxnSpLocks/>
          </p:cNvCxnSpPr>
          <p:nvPr/>
        </p:nvCxnSpPr>
        <p:spPr>
          <a:xfrm rot="16200000">
            <a:off x="2134069" y="4127339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>
            <a:cxnSpLocks/>
          </p:cNvCxnSpPr>
          <p:nvPr/>
        </p:nvCxnSpPr>
        <p:spPr>
          <a:xfrm rot="16200000">
            <a:off x="4420073" y="4156315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>
            <a:cxnSpLocks/>
          </p:cNvCxnSpPr>
          <p:nvPr/>
        </p:nvCxnSpPr>
        <p:spPr>
          <a:xfrm rot="16200000">
            <a:off x="6739943" y="4161203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>
            <a:cxnSpLocks/>
          </p:cNvCxnSpPr>
          <p:nvPr/>
        </p:nvCxnSpPr>
        <p:spPr>
          <a:xfrm rot="5400000" flipV="1">
            <a:off x="2119561" y="3286483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>
            <a:cxnSpLocks/>
          </p:cNvCxnSpPr>
          <p:nvPr/>
        </p:nvCxnSpPr>
        <p:spPr>
          <a:xfrm rot="5400000" flipV="1">
            <a:off x="4405565" y="3315459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>
            <a:cxnSpLocks/>
          </p:cNvCxnSpPr>
          <p:nvPr/>
        </p:nvCxnSpPr>
        <p:spPr>
          <a:xfrm rot="5400000" flipV="1">
            <a:off x="6725435" y="3320347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 124"/>
          <p:cNvSpPr/>
          <p:nvPr/>
        </p:nvSpPr>
        <p:spPr>
          <a:xfrm>
            <a:off x="3137516" y="3180345"/>
            <a:ext cx="507999" cy="9313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5416250" y="3206548"/>
            <a:ext cx="507999" cy="9313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7721612" y="3206548"/>
            <a:ext cx="507999" cy="9313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8" name="直線單箭頭接點 127"/>
          <p:cNvCxnSpPr>
            <a:cxnSpLocks/>
          </p:cNvCxnSpPr>
          <p:nvPr/>
        </p:nvCxnSpPr>
        <p:spPr>
          <a:xfrm>
            <a:off x="2726270" y="365581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cxnSpLocks/>
          </p:cNvCxnSpPr>
          <p:nvPr/>
        </p:nvCxnSpPr>
        <p:spPr>
          <a:xfrm>
            <a:off x="5012274" y="368479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>
            <a:cxnSpLocks/>
          </p:cNvCxnSpPr>
          <p:nvPr/>
        </p:nvCxnSpPr>
        <p:spPr>
          <a:xfrm>
            <a:off x="7332144" y="368967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/>
              <p:cNvSpPr/>
              <p:nvPr/>
            </p:nvSpPr>
            <p:spPr>
              <a:xfrm>
                <a:off x="4080941" y="98806"/>
                <a:ext cx="21902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矩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941" y="98806"/>
                <a:ext cx="2190215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/>
              <p:cNvSpPr/>
              <p:nvPr/>
            </p:nvSpPr>
            <p:spPr>
              <a:xfrm>
                <a:off x="6300786" y="109451"/>
                <a:ext cx="21716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矩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786" y="109451"/>
                <a:ext cx="2171685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>
              <a:xfrm>
                <a:off x="85081" y="3461052"/>
                <a:ext cx="17940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1" y="3461052"/>
                <a:ext cx="1794081" cy="461665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778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70" grpId="0" animBg="1"/>
      <p:bldP spid="71" grpId="0" animBg="1"/>
      <p:bldP spid="72" grpId="0" animBg="1"/>
      <p:bldP spid="73" grpId="0" animBg="1"/>
      <p:bldP spid="78" grpId="0" animBg="1"/>
      <p:bldP spid="79" grpId="0" animBg="1"/>
      <p:bldP spid="80" grpId="0" animBg="1"/>
      <p:bldP spid="81" grpId="0" animBg="1"/>
      <p:bldP spid="87" grpId="0" animBg="1"/>
      <p:bldP spid="88" grpId="0" animBg="1"/>
      <p:bldP spid="89" grpId="0" animBg="1"/>
      <p:bldP spid="95" grpId="0" animBg="1"/>
      <p:bldP spid="96" grpId="0" animBg="1"/>
      <p:bldP spid="102" grpId="0" animBg="1"/>
      <p:bldP spid="103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25" grpId="0" animBg="1"/>
      <p:bldP spid="126" grpId="0" animBg="1"/>
      <p:bldP spid="127" grpId="0" animBg="1"/>
      <p:bldP spid="86" grpId="0"/>
      <p:bldP spid="90" grpId="0"/>
      <p:bldP spid="9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Naïve RNN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Given function f: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67" t="-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/>
          <p:cNvGrpSpPr/>
          <p:nvPr/>
        </p:nvGrpSpPr>
        <p:grpSpPr>
          <a:xfrm>
            <a:off x="296434" y="2355882"/>
            <a:ext cx="2827866" cy="2673220"/>
            <a:chOff x="5883124" y="170421"/>
            <a:chExt cx="2827866" cy="2673220"/>
          </a:xfrm>
        </p:grpSpPr>
        <p:sp>
          <p:nvSpPr>
            <p:cNvPr id="4" name="矩形 3"/>
            <p:cNvSpPr/>
            <p:nvPr/>
          </p:nvSpPr>
          <p:spPr>
            <a:xfrm>
              <a:off x="6848322" y="1055850"/>
              <a:ext cx="931333" cy="931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883124" y="1055849"/>
              <a:ext cx="507999" cy="93133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202991" y="1078997"/>
              <a:ext cx="507999" cy="93133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8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'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848322" y="170421"/>
              <a:ext cx="931333" cy="46566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848322" y="2377974"/>
              <a:ext cx="931333" cy="4656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線單箭頭接點 8"/>
            <p:cNvCxnSpPr>
              <a:cxnSpLocks/>
            </p:cNvCxnSpPr>
            <p:nvPr/>
          </p:nvCxnSpPr>
          <p:spPr>
            <a:xfrm>
              <a:off x="6441921" y="1527731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/>
            <p:cNvCxnSpPr>
              <a:cxnSpLocks/>
            </p:cNvCxnSpPr>
            <p:nvPr/>
          </p:nvCxnSpPr>
          <p:spPr>
            <a:xfrm>
              <a:off x="7813523" y="1544664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>
              <a:cxnSpLocks/>
            </p:cNvCxnSpPr>
            <p:nvPr/>
          </p:nvCxnSpPr>
          <p:spPr>
            <a:xfrm rot="16200000">
              <a:off x="7136187" y="847755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cxnSpLocks/>
            </p:cNvCxnSpPr>
            <p:nvPr/>
          </p:nvCxnSpPr>
          <p:spPr>
            <a:xfrm rot="16200000">
              <a:off x="7136187" y="2181916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字方塊 22"/>
          <p:cNvSpPr txBox="1"/>
          <p:nvPr/>
        </p:nvSpPr>
        <p:spPr>
          <a:xfrm>
            <a:off x="7113995" y="5736864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Ignore bias here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547141" y="2371323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47141" y="3962887"/>
            <a:ext cx="507999" cy="931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058659" y="3942281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86769" y="2387169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142396" y="3942280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4162893" y="4192401"/>
                <a:ext cx="27726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893" y="4192401"/>
                <a:ext cx="277261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字方塊 30"/>
          <p:cNvSpPr txBox="1"/>
          <p:nvPr/>
        </p:nvSpPr>
        <p:spPr>
          <a:xfrm>
            <a:off x="4162893" y="4976899"/>
            <a:ext cx="1259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4170349" y="2662593"/>
                <a:ext cx="47362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349" y="2662593"/>
                <a:ext cx="473629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/>
          <p:cNvSpPr/>
          <p:nvPr/>
        </p:nvSpPr>
        <p:spPr>
          <a:xfrm>
            <a:off x="6134860" y="2395437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群組 36"/>
          <p:cNvGrpSpPr/>
          <p:nvPr/>
        </p:nvGrpSpPr>
        <p:grpSpPr>
          <a:xfrm>
            <a:off x="7050090" y="2387169"/>
            <a:ext cx="1527172" cy="931334"/>
            <a:chOff x="6392338" y="600501"/>
            <a:chExt cx="1527172" cy="931334"/>
          </a:xfrm>
        </p:grpSpPr>
        <p:sp>
          <p:nvSpPr>
            <p:cNvPr id="28" name="矩形 27"/>
            <p:cNvSpPr/>
            <p:nvPr/>
          </p:nvSpPr>
          <p:spPr>
            <a:xfrm>
              <a:off x="6392338" y="600502"/>
              <a:ext cx="931333" cy="931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altLang="zh-TW" sz="28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411511" y="600501"/>
              <a:ext cx="507999" cy="9313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6655259" y="2621545"/>
                <a:ext cx="3574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259" y="2621545"/>
                <a:ext cx="35747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633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9" grpId="0" animBg="1"/>
      <p:bldP spid="30" grpId="0"/>
      <p:bldP spid="31" grpId="0"/>
      <p:bldP spid="32" grpId="0"/>
      <p:bldP spid="34" grpId="0" animBg="1"/>
      <p:bldP spid="3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552715" y="4917142"/>
            <a:ext cx="2618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changes slowly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583844" y="5848999"/>
            <a:ext cx="2618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changes faster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3909303" y="4942898"/>
            <a:ext cx="449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added by something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3909302" y="5848999"/>
            <a:ext cx="4986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very different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箭號: 向右 34"/>
          <p:cNvSpPr/>
          <p:nvPr/>
        </p:nvSpPr>
        <p:spPr>
          <a:xfrm>
            <a:off x="3153793" y="5022831"/>
            <a:ext cx="660234" cy="3922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箭號: 向右 35"/>
          <p:cNvSpPr/>
          <p:nvPr/>
        </p:nvSpPr>
        <p:spPr>
          <a:xfrm>
            <a:off x="3153793" y="5932016"/>
            <a:ext cx="660234" cy="3922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87252" y="3062957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165927" y="3044698"/>
            <a:ext cx="1106546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Naive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695808" y="3067845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253011" y="2173255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267525" y="4352251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單箭頭接點 41"/>
          <p:cNvCxnSpPr>
            <a:cxnSpLocks/>
          </p:cNvCxnSpPr>
          <p:nvPr/>
        </p:nvCxnSpPr>
        <p:spPr>
          <a:xfrm>
            <a:off x="1746052" y="351657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cxnSpLocks/>
          </p:cNvCxnSpPr>
          <p:nvPr/>
        </p:nvCxnSpPr>
        <p:spPr>
          <a:xfrm>
            <a:off x="3306340" y="353351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cxnSpLocks/>
          </p:cNvCxnSpPr>
          <p:nvPr/>
        </p:nvCxnSpPr>
        <p:spPr>
          <a:xfrm rot="16200000">
            <a:off x="2540876" y="285058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cxnSpLocks/>
          </p:cNvCxnSpPr>
          <p:nvPr/>
        </p:nvCxnSpPr>
        <p:spPr>
          <a:xfrm rot="16200000">
            <a:off x="2555390" y="4156193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129828" y="3297790"/>
            <a:ext cx="646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endParaRPr lang="zh-TW" altLang="en-US" sz="2800" baseline="3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96271" y="2016550"/>
            <a:ext cx="1134533" cy="1997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876913" y="2016550"/>
            <a:ext cx="507999" cy="93133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83355" y="1118845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20164" y="4462025"/>
            <a:ext cx="931333" cy="4656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線單箭頭接點 19"/>
          <p:cNvCxnSpPr>
            <a:cxnSpLocks/>
          </p:cNvCxnSpPr>
          <p:nvPr/>
        </p:nvCxnSpPr>
        <p:spPr>
          <a:xfrm>
            <a:off x="5384912" y="251434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cxnSpLocks/>
          </p:cNvCxnSpPr>
          <p:nvPr/>
        </p:nvCxnSpPr>
        <p:spPr>
          <a:xfrm rot="16200000">
            <a:off x="6171220" y="179617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cxnSpLocks/>
          </p:cNvCxnSpPr>
          <p:nvPr/>
        </p:nvCxnSpPr>
        <p:spPr>
          <a:xfrm rot="16200000">
            <a:off x="6208029" y="426596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885376" y="3082819"/>
            <a:ext cx="507999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線單箭頭接點 24"/>
          <p:cNvCxnSpPr>
            <a:cxnSpLocks/>
          </p:cNvCxnSpPr>
          <p:nvPr/>
        </p:nvCxnSpPr>
        <p:spPr>
          <a:xfrm>
            <a:off x="5393375" y="360576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</p:cNvCxnSpPr>
          <p:nvPr/>
        </p:nvCxnSpPr>
        <p:spPr>
          <a:xfrm>
            <a:off x="6922341" y="251434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cxnSpLocks/>
          </p:cNvCxnSpPr>
          <p:nvPr/>
        </p:nvCxnSpPr>
        <p:spPr>
          <a:xfrm>
            <a:off x="6930804" y="360576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342215" y="2041408"/>
            <a:ext cx="507999" cy="93133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350678" y="3107677"/>
            <a:ext cx="507999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852296" y="3311733"/>
            <a:ext cx="646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endParaRPr lang="zh-TW" altLang="en-US" sz="2800" baseline="3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833041" y="2245464"/>
            <a:ext cx="612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03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 animBg="1"/>
      <p:bldP spid="36" grpId="0" animBg="1"/>
      <p:bldP spid="15" grpId="0" animBg="1"/>
      <p:bldP spid="16" grpId="0" animBg="1"/>
      <p:bldP spid="18" grpId="0" animBg="1"/>
      <p:bldP spid="19" grpId="0" animBg="1"/>
      <p:bldP spid="24" grpId="0" animBg="1"/>
      <p:bldP spid="28" grpId="0" animBg="1"/>
      <p:bldP spid="29" grpId="0" animBg="1"/>
      <p:bldP spid="48" grpId="0"/>
      <p:bldP spid="4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群組 164"/>
          <p:cNvGrpSpPr/>
          <p:nvPr/>
        </p:nvGrpSpPr>
        <p:grpSpPr>
          <a:xfrm>
            <a:off x="2624621" y="5831799"/>
            <a:ext cx="907572" cy="461665"/>
            <a:chOff x="4765592" y="6396335"/>
            <a:chExt cx="907572" cy="461665"/>
          </a:xfrm>
        </p:grpSpPr>
        <p:sp>
          <p:nvSpPr>
            <p:cNvPr id="42" name="矩形 4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2704466" y="4424492"/>
            <a:ext cx="720000" cy="432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811620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27160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588926" y="4429688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向下箭號 162"/>
          <p:cNvSpPr/>
          <p:nvPr/>
        </p:nvSpPr>
        <p:spPr>
          <a:xfrm rot="2620627" flipV="1">
            <a:off x="3483223" y="4885731"/>
            <a:ext cx="438150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向下箭號 163"/>
          <p:cNvSpPr/>
          <p:nvPr/>
        </p:nvSpPr>
        <p:spPr>
          <a:xfrm rot="20057551" flipV="1">
            <a:off x="2069679" y="4880210"/>
            <a:ext cx="438150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向下箭號 165"/>
          <p:cNvSpPr/>
          <p:nvPr/>
        </p:nvSpPr>
        <p:spPr>
          <a:xfrm rot="1353372" flipV="1">
            <a:off x="2781523" y="4925905"/>
            <a:ext cx="438150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向下箭號 166"/>
          <p:cNvSpPr/>
          <p:nvPr/>
        </p:nvSpPr>
        <p:spPr>
          <a:xfrm rot="18851723" flipV="1">
            <a:off x="1323217" y="4854597"/>
            <a:ext cx="438150" cy="103046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0" name="群組 219"/>
          <p:cNvGrpSpPr/>
          <p:nvPr/>
        </p:nvGrpSpPr>
        <p:grpSpPr>
          <a:xfrm>
            <a:off x="1828912" y="5822100"/>
            <a:ext cx="907572" cy="461665"/>
            <a:chOff x="4765592" y="6396335"/>
            <a:chExt cx="907572" cy="461665"/>
          </a:xfrm>
        </p:grpSpPr>
        <p:sp>
          <p:nvSpPr>
            <p:cNvPr id="221" name="矩形 2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2" name="文字方塊 221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4" name="群組 113"/>
          <p:cNvGrpSpPr/>
          <p:nvPr/>
        </p:nvGrpSpPr>
        <p:grpSpPr>
          <a:xfrm>
            <a:off x="14154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5317150" y="849870"/>
            <a:ext cx="389050" cy="6358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8207927" y="576602"/>
            <a:ext cx="907572" cy="1270403"/>
            <a:chOff x="7012720" y="4534918"/>
            <a:chExt cx="907572" cy="1270403"/>
          </a:xfrm>
        </p:grpSpPr>
        <p:sp>
          <p:nvSpPr>
            <p:cNvPr id="70" name="矩形 69"/>
            <p:cNvSpPr/>
            <p:nvPr/>
          </p:nvSpPr>
          <p:spPr>
            <a:xfrm>
              <a:off x="7224945" y="5166135"/>
              <a:ext cx="432322" cy="6391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7224945" y="4534918"/>
              <a:ext cx="432322" cy="631217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7192823" y="4652619"/>
              <a:ext cx="5473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7012720" y="525489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2" name="矩形 71"/>
          <p:cNvSpPr/>
          <p:nvPr/>
        </p:nvSpPr>
        <p:spPr>
          <a:xfrm>
            <a:off x="7134316" y="849870"/>
            <a:ext cx="1217986" cy="6782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5727805" y="978599"/>
                <a:ext cx="33855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805" y="978599"/>
                <a:ext cx="338554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矩形 73"/>
          <p:cNvSpPr/>
          <p:nvPr/>
        </p:nvSpPr>
        <p:spPr>
          <a:xfrm>
            <a:off x="5317150" y="2294196"/>
            <a:ext cx="389050" cy="6358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" name="群組 74"/>
          <p:cNvGrpSpPr/>
          <p:nvPr/>
        </p:nvGrpSpPr>
        <p:grpSpPr>
          <a:xfrm>
            <a:off x="7671398" y="2012665"/>
            <a:ext cx="907572" cy="1270403"/>
            <a:chOff x="7012720" y="4534918"/>
            <a:chExt cx="907572" cy="1270403"/>
          </a:xfrm>
        </p:grpSpPr>
        <p:sp>
          <p:nvSpPr>
            <p:cNvPr id="76" name="矩形 75"/>
            <p:cNvSpPr/>
            <p:nvPr/>
          </p:nvSpPr>
          <p:spPr>
            <a:xfrm>
              <a:off x="7224945" y="5166135"/>
              <a:ext cx="432322" cy="6391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7224945" y="4534918"/>
              <a:ext cx="432322" cy="631217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文字方塊 77"/>
            <p:cNvSpPr txBox="1"/>
            <p:nvPr/>
          </p:nvSpPr>
          <p:spPr>
            <a:xfrm>
              <a:off x="7192823" y="4652619"/>
              <a:ext cx="5473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7012720" y="525489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0" name="矩形 79"/>
          <p:cNvSpPr/>
          <p:nvPr/>
        </p:nvSpPr>
        <p:spPr>
          <a:xfrm>
            <a:off x="6597787" y="2285933"/>
            <a:ext cx="1217986" cy="67820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5727805" y="2422925"/>
                <a:ext cx="28511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805" y="2422925"/>
                <a:ext cx="285116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矩形 83"/>
          <p:cNvSpPr/>
          <p:nvPr/>
        </p:nvSpPr>
        <p:spPr>
          <a:xfrm>
            <a:off x="5317150" y="3762028"/>
            <a:ext cx="389050" cy="6358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5" name="群組 84"/>
          <p:cNvGrpSpPr/>
          <p:nvPr/>
        </p:nvGrpSpPr>
        <p:grpSpPr>
          <a:xfrm>
            <a:off x="7671398" y="3480497"/>
            <a:ext cx="907572" cy="1270403"/>
            <a:chOff x="7012720" y="4534918"/>
            <a:chExt cx="907572" cy="1270403"/>
          </a:xfrm>
        </p:grpSpPr>
        <p:sp>
          <p:nvSpPr>
            <p:cNvPr id="86" name="矩形 85"/>
            <p:cNvSpPr/>
            <p:nvPr/>
          </p:nvSpPr>
          <p:spPr>
            <a:xfrm>
              <a:off x="7224945" y="5166135"/>
              <a:ext cx="432322" cy="6391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7224945" y="4534918"/>
              <a:ext cx="432322" cy="631217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7192823" y="4652619"/>
              <a:ext cx="5473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7012720" y="525489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0" name="矩形 89"/>
          <p:cNvSpPr/>
          <p:nvPr/>
        </p:nvSpPr>
        <p:spPr>
          <a:xfrm>
            <a:off x="6597787" y="3753765"/>
            <a:ext cx="1217986" cy="67820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5727805" y="3890757"/>
                <a:ext cx="28511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805" y="3890757"/>
                <a:ext cx="285116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矩形 91"/>
          <p:cNvSpPr/>
          <p:nvPr/>
        </p:nvSpPr>
        <p:spPr>
          <a:xfrm>
            <a:off x="5317149" y="5306109"/>
            <a:ext cx="410655" cy="6358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3" name="群組 92"/>
          <p:cNvGrpSpPr/>
          <p:nvPr/>
        </p:nvGrpSpPr>
        <p:grpSpPr>
          <a:xfrm>
            <a:off x="7671398" y="5024578"/>
            <a:ext cx="907572" cy="1270403"/>
            <a:chOff x="7012720" y="4534918"/>
            <a:chExt cx="907572" cy="1270403"/>
          </a:xfrm>
        </p:grpSpPr>
        <p:sp>
          <p:nvSpPr>
            <p:cNvPr id="94" name="矩形 93"/>
            <p:cNvSpPr/>
            <p:nvPr/>
          </p:nvSpPr>
          <p:spPr>
            <a:xfrm>
              <a:off x="7224945" y="5166135"/>
              <a:ext cx="432322" cy="6391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7224945" y="4534918"/>
              <a:ext cx="432322" cy="631217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7192823" y="4652619"/>
              <a:ext cx="5473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文字方塊 96"/>
            <p:cNvSpPr txBox="1"/>
            <p:nvPr/>
          </p:nvSpPr>
          <p:spPr>
            <a:xfrm>
              <a:off x="7012720" y="525489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8" name="矩形 97"/>
          <p:cNvSpPr/>
          <p:nvPr/>
        </p:nvSpPr>
        <p:spPr>
          <a:xfrm>
            <a:off x="6597787" y="5297846"/>
            <a:ext cx="1217986" cy="6782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5727805" y="5434838"/>
                <a:ext cx="28511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805" y="5434838"/>
                <a:ext cx="285116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295" y="216031"/>
            <a:ext cx="1661549" cy="214747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2EA58FC4-CB6C-4C12-946C-B807D146D91E}"/>
              </a:ext>
            </a:extLst>
          </p:cNvPr>
          <p:cNvSpPr txBox="1"/>
          <p:nvPr/>
        </p:nvSpPr>
        <p:spPr>
          <a:xfrm>
            <a:off x="5080979" y="2920586"/>
            <a:ext cx="861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xmlns="" id="{358206C8-59A5-4315-ABAF-48E2469580BD}"/>
              </a:ext>
            </a:extLst>
          </p:cNvPr>
          <p:cNvSpPr txBox="1"/>
          <p:nvPr/>
        </p:nvSpPr>
        <p:spPr>
          <a:xfrm>
            <a:off x="4950180" y="4355437"/>
            <a:ext cx="1122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forget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xmlns="" id="{CAA436A1-47EE-498A-BF75-E20E78BD6E03}"/>
              </a:ext>
            </a:extLst>
          </p:cNvPr>
          <p:cNvSpPr txBox="1"/>
          <p:nvPr/>
        </p:nvSpPr>
        <p:spPr>
          <a:xfrm>
            <a:off x="4960982" y="5886073"/>
            <a:ext cx="1122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48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50" grpId="0" animBg="1"/>
      <p:bldP spid="51" grpId="0" animBg="1"/>
      <p:bldP spid="163" grpId="0" animBg="1"/>
      <p:bldP spid="164" grpId="0" animBg="1"/>
      <p:bldP spid="166" grpId="0" animBg="1"/>
      <p:bldP spid="167" grpId="0" animBg="1"/>
      <p:bldP spid="64" grpId="0" animBg="1"/>
      <p:bldP spid="72" grpId="0" animBg="1"/>
      <p:bldP spid="73" grpId="0"/>
      <p:bldP spid="74" grpId="0" animBg="1"/>
      <p:bldP spid="80" grpId="0" animBg="1"/>
      <p:bldP spid="81" grpId="0"/>
      <p:bldP spid="84" grpId="0" animBg="1"/>
      <p:bldP spid="90" grpId="0" animBg="1"/>
      <p:bldP spid="91" grpId="0"/>
      <p:bldP spid="92" grpId="0" animBg="1"/>
      <p:bldP spid="98" grpId="0" animBg="1"/>
      <p:bldP spid="99" grpId="0"/>
      <p:bldP spid="3" grpId="0"/>
      <p:bldP spid="53" grpId="0"/>
      <p:bldP spid="5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群組 164"/>
          <p:cNvGrpSpPr/>
          <p:nvPr/>
        </p:nvGrpSpPr>
        <p:grpSpPr>
          <a:xfrm>
            <a:off x="2624621" y="5831799"/>
            <a:ext cx="907572" cy="461665"/>
            <a:chOff x="4765592" y="6396335"/>
            <a:chExt cx="907572" cy="461665"/>
          </a:xfrm>
        </p:grpSpPr>
        <p:sp>
          <p:nvSpPr>
            <p:cNvPr id="42" name="矩形 4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2704466" y="4424492"/>
            <a:ext cx="720000" cy="432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811620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27160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588926" y="4429688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向下箭號 162"/>
          <p:cNvSpPr/>
          <p:nvPr/>
        </p:nvSpPr>
        <p:spPr>
          <a:xfrm rot="2620627" flipV="1">
            <a:off x="3483223" y="4885731"/>
            <a:ext cx="438150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向下箭號 163"/>
          <p:cNvSpPr/>
          <p:nvPr/>
        </p:nvSpPr>
        <p:spPr>
          <a:xfrm rot="20057551" flipV="1">
            <a:off x="2069679" y="4880210"/>
            <a:ext cx="438150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向下箭號 165"/>
          <p:cNvSpPr/>
          <p:nvPr/>
        </p:nvSpPr>
        <p:spPr>
          <a:xfrm rot="1353372" flipV="1">
            <a:off x="2781523" y="4925905"/>
            <a:ext cx="438150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向下箭號 166"/>
          <p:cNvSpPr/>
          <p:nvPr/>
        </p:nvSpPr>
        <p:spPr>
          <a:xfrm rot="18851723" flipV="1">
            <a:off x="1323217" y="4854597"/>
            <a:ext cx="438150" cy="103046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0" name="群組 219"/>
          <p:cNvGrpSpPr/>
          <p:nvPr/>
        </p:nvGrpSpPr>
        <p:grpSpPr>
          <a:xfrm>
            <a:off x="1828912" y="5822100"/>
            <a:ext cx="907572" cy="461665"/>
            <a:chOff x="4765592" y="6396335"/>
            <a:chExt cx="907572" cy="461665"/>
          </a:xfrm>
        </p:grpSpPr>
        <p:sp>
          <p:nvSpPr>
            <p:cNvPr id="221" name="矩形 2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2" name="文字方塊 221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4" name="群組 113"/>
          <p:cNvGrpSpPr/>
          <p:nvPr/>
        </p:nvGrpSpPr>
        <p:grpSpPr>
          <a:xfrm>
            <a:off x="14154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95" y="216031"/>
            <a:ext cx="1661549" cy="2147474"/>
          </a:xfrm>
          <a:prstGeom prst="rect">
            <a:avLst/>
          </a:prstGeom>
        </p:spPr>
      </p:pic>
      <p:cxnSp>
        <p:nvCxnSpPr>
          <p:cNvPr id="52" name="直線單箭頭接點 51"/>
          <p:cNvCxnSpPr>
            <a:cxnSpLocks/>
          </p:cNvCxnSpPr>
          <p:nvPr/>
        </p:nvCxnSpPr>
        <p:spPr>
          <a:xfrm>
            <a:off x="431549" y="6012915"/>
            <a:ext cx="13800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cxnSpLocks/>
          </p:cNvCxnSpPr>
          <p:nvPr/>
        </p:nvCxnSpPr>
        <p:spPr>
          <a:xfrm>
            <a:off x="448976" y="2579174"/>
            <a:ext cx="0" cy="343174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501742" y="3258349"/>
            <a:ext cx="1514287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“peephole”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437413" y="1444547"/>
            <a:ext cx="389050" cy="6358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463097" y="1439304"/>
            <a:ext cx="2008427" cy="6782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4031462" y="1510754"/>
                <a:ext cx="418689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462" y="1510754"/>
                <a:ext cx="4186890" cy="430887"/>
              </a:xfrm>
              <a:prstGeom prst="rect">
                <a:avLst/>
              </a:prstGeom>
              <a:blipFill>
                <a:blip r:embed="rId4"/>
                <a:stretch>
                  <a:fillRect r="-1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/>
          <p:cNvGrpSpPr/>
          <p:nvPr/>
        </p:nvGrpSpPr>
        <p:grpSpPr>
          <a:xfrm>
            <a:off x="7365300" y="771143"/>
            <a:ext cx="907572" cy="1948455"/>
            <a:chOff x="7186187" y="771143"/>
            <a:chExt cx="907572" cy="1948455"/>
          </a:xfrm>
        </p:grpSpPr>
        <p:grpSp>
          <p:nvGrpSpPr>
            <p:cNvPr id="59" name="群組 58"/>
            <p:cNvGrpSpPr/>
            <p:nvPr/>
          </p:nvGrpSpPr>
          <p:grpSpPr>
            <a:xfrm>
              <a:off x="7186187" y="771143"/>
              <a:ext cx="907572" cy="1270403"/>
              <a:chOff x="7012720" y="4534918"/>
              <a:chExt cx="907572" cy="1270403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7224945" y="5166135"/>
                <a:ext cx="432322" cy="639186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7224945" y="4534918"/>
                <a:ext cx="432322" cy="631217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文字方塊 61"/>
              <p:cNvSpPr txBox="1"/>
              <p:nvPr/>
            </p:nvSpPr>
            <p:spPr>
              <a:xfrm>
                <a:off x="7192823" y="4652619"/>
                <a:ext cx="54736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文字方塊 62"/>
              <p:cNvSpPr txBox="1"/>
              <p:nvPr/>
            </p:nvSpPr>
            <p:spPr>
              <a:xfrm>
                <a:off x="7012720" y="5254895"/>
                <a:ext cx="90757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2400" baseline="30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t-1</a:t>
                </a:r>
                <a:endParaRPr lang="zh-TW" altLang="en-US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1" name="矩形 70"/>
            <p:cNvSpPr/>
            <p:nvPr/>
          </p:nvSpPr>
          <p:spPr>
            <a:xfrm>
              <a:off x="7423812" y="2080412"/>
              <a:ext cx="406922" cy="63918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文字方塊 81"/>
            <p:cNvSpPr txBox="1"/>
            <p:nvPr/>
          </p:nvSpPr>
          <p:spPr>
            <a:xfrm>
              <a:off x="7186187" y="215870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3" name="矩形 82"/>
          <p:cNvSpPr/>
          <p:nvPr/>
        </p:nvSpPr>
        <p:spPr>
          <a:xfrm>
            <a:off x="6798202" y="1441226"/>
            <a:ext cx="640754" cy="6391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6355834" y="2773715"/>
            <a:ext cx="1553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diagonal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箭號: 向下 100"/>
          <p:cNvSpPr/>
          <p:nvPr/>
        </p:nvSpPr>
        <p:spPr>
          <a:xfrm flipV="1">
            <a:off x="6837439" y="2158705"/>
            <a:ext cx="590413" cy="65587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3683021" y="3258349"/>
            <a:ext cx="5345626" cy="638040"/>
            <a:chOff x="3904578" y="3100699"/>
            <a:chExt cx="5345626" cy="638040"/>
          </a:xfrm>
        </p:grpSpPr>
        <p:grpSp>
          <p:nvGrpSpPr>
            <p:cNvPr id="102" name="群組 101"/>
            <p:cNvGrpSpPr/>
            <p:nvPr/>
          </p:nvGrpSpPr>
          <p:grpSpPr>
            <a:xfrm>
              <a:off x="3904578" y="3100699"/>
              <a:ext cx="1514214" cy="638040"/>
              <a:chOff x="6038727" y="5794241"/>
              <a:chExt cx="1514214" cy="638040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7163891" y="5794241"/>
                <a:ext cx="389050" cy="63586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TW" sz="2400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矩形 103"/>
              <p:cNvSpPr/>
              <p:nvPr/>
            </p:nvSpPr>
            <p:spPr>
              <a:xfrm>
                <a:off x="6618195" y="5796416"/>
                <a:ext cx="389050" cy="63586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TW" sz="2400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6038727" y="5796416"/>
                <a:ext cx="410655" cy="63586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TW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6" name="文字方塊 105"/>
            <p:cNvSpPr txBox="1"/>
            <p:nvPr/>
          </p:nvSpPr>
          <p:spPr>
            <a:xfrm>
              <a:off x="5068222" y="3214076"/>
              <a:ext cx="41819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obtained by the same way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928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65" grpId="0" animBg="1"/>
      <p:bldP spid="69" grpId="0"/>
      <p:bldP spid="83" grpId="0" animBg="1"/>
      <p:bldP spid="100" grpId="0"/>
      <p:bldP spid="10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群組 212"/>
          <p:cNvGrpSpPr/>
          <p:nvPr/>
        </p:nvGrpSpPr>
        <p:grpSpPr>
          <a:xfrm>
            <a:off x="6119769" y="5828354"/>
            <a:ext cx="907572" cy="461665"/>
            <a:chOff x="4765592" y="6396335"/>
            <a:chExt cx="907572" cy="461665"/>
          </a:xfrm>
        </p:grpSpPr>
        <p:sp>
          <p:nvSpPr>
            <p:cNvPr id="214" name="矩形 213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5" name="文字方塊 214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7" name="手繪多邊形 110"/>
          <p:cNvSpPr/>
          <p:nvPr/>
        </p:nvSpPr>
        <p:spPr>
          <a:xfrm>
            <a:off x="4248286" y="2977300"/>
            <a:ext cx="1908007" cy="3101939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494886" y="3171743"/>
                <a:ext cx="2214388" cy="442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886" y="3171743"/>
                <a:ext cx="2214388" cy="4428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/>
              <p:cNvSpPr txBox="1"/>
              <p:nvPr/>
            </p:nvSpPr>
            <p:spPr>
              <a:xfrm>
                <a:off x="7609907" y="3182854"/>
                <a:ext cx="1147173" cy="444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3" name="文字方塊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907" y="3182854"/>
                <a:ext cx="1147173" cy="444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群組 123"/>
          <p:cNvGrpSpPr/>
          <p:nvPr/>
        </p:nvGrpSpPr>
        <p:grpSpPr>
          <a:xfrm>
            <a:off x="2671755" y="5831799"/>
            <a:ext cx="907572" cy="461665"/>
            <a:chOff x="4765592" y="6396335"/>
            <a:chExt cx="907572" cy="461665"/>
          </a:xfrm>
        </p:grpSpPr>
        <p:sp>
          <p:nvSpPr>
            <p:cNvPr id="126" name="矩形 125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文字方塊 129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1" name="矩形 130"/>
          <p:cNvSpPr/>
          <p:nvPr/>
        </p:nvSpPr>
        <p:spPr>
          <a:xfrm>
            <a:off x="2751600" y="4424492"/>
            <a:ext cx="720000" cy="432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1858754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橢圓 137"/>
          <p:cNvSpPr/>
          <p:nvPr/>
        </p:nvSpPr>
        <p:spPr>
          <a:xfrm>
            <a:off x="2423906" y="3571077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974294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3636060" y="4429688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橢圓 145"/>
          <p:cNvSpPr/>
          <p:nvPr/>
        </p:nvSpPr>
        <p:spPr>
          <a:xfrm>
            <a:off x="1096415" y="2751799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8" name="群組 147"/>
          <p:cNvGrpSpPr/>
          <p:nvPr/>
        </p:nvGrpSpPr>
        <p:grpSpPr>
          <a:xfrm>
            <a:off x="2412984" y="2724883"/>
            <a:ext cx="438150" cy="438150"/>
            <a:chOff x="6656524" y="2699227"/>
            <a:chExt cx="438150" cy="438150"/>
          </a:xfrm>
        </p:grpSpPr>
        <p:sp>
          <p:nvSpPr>
            <p:cNvPr id="150" name="橢圓 149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字方塊 150"/>
                <p:cNvSpPr txBox="1"/>
                <p:nvPr/>
              </p:nvSpPr>
              <p:spPr>
                <a:xfrm>
                  <a:off x="6749816" y="2808362"/>
                  <a:ext cx="288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1" name="文字方塊 1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9816" y="2808362"/>
                  <a:ext cx="28854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1277" r="-23404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6" name="橢圓 155"/>
          <p:cNvSpPr/>
          <p:nvPr/>
        </p:nvSpPr>
        <p:spPr>
          <a:xfrm>
            <a:off x="3772483" y="2747033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3634125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文字方塊 168"/>
          <p:cNvSpPr txBox="1"/>
          <p:nvPr/>
        </p:nvSpPr>
        <p:spPr>
          <a:xfrm>
            <a:off x="3552553" y="139509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0" name="直線單箭頭接點 169"/>
          <p:cNvCxnSpPr>
            <a:cxnSpLocks/>
          </p:cNvCxnSpPr>
          <p:nvPr/>
        </p:nvCxnSpPr>
        <p:spPr>
          <a:xfrm flipH="1" flipV="1">
            <a:off x="1334294" y="3217724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單箭頭接點 211"/>
          <p:cNvCxnSpPr>
            <a:cxnSpLocks/>
          </p:cNvCxnSpPr>
          <p:nvPr/>
        </p:nvCxnSpPr>
        <p:spPr>
          <a:xfrm>
            <a:off x="1539994" y="2981264"/>
            <a:ext cx="887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單箭頭接點 215"/>
          <p:cNvCxnSpPr>
            <a:cxnSpLocks/>
            <a:endCxn id="138" idx="5"/>
          </p:cNvCxnSpPr>
          <p:nvPr/>
        </p:nvCxnSpPr>
        <p:spPr>
          <a:xfrm flipH="1" flipV="1">
            <a:off x="2797890" y="3945061"/>
            <a:ext cx="338290" cy="4945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單箭頭接點 216"/>
          <p:cNvCxnSpPr>
            <a:cxnSpLocks/>
            <a:stCxn id="132" idx="0"/>
            <a:endCxn id="138" idx="3"/>
          </p:cNvCxnSpPr>
          <p:nvPr/>
        </p:nvCxnSpPr>
        <p:spPr>
          <a:xfrm flipV="1">
            <a:off x="2218754" y="3945061"/>
            <a:ext cx="269318" cy="4794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單箭頭接點 217"/>
          <p:cNvCxnSpPr>
            <a:cxnSpLocks/>
          </p:cNvCxnSpPr>
          <p:nvPr/>
        </p:nvCxnSpPr>
        <p:spPr>
          <a:xfrm flipV="1">
            <a:off x="2639680" y="3170092"/>
            <a:ext cx="1" cy="3969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向下箭號 161"/>
          <p:cNvSpPr/>
          <p:nvPr/>
        </p:nvSpPr>
        <p:spPr>
          <a:xfrm flipV="1">
            <a:off x="3787264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3" name="向下箭號 162"/>
          <p:cNvSpPr/>
          <p:nvPr/>
        </p:nvSpPr>
        <p:spPr>
          <a:xfrm rot="2620627" flipV="1">
            <a:off x="3530357" y="4885731"/>
            <a:ext cx="438150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4" name="向下箭號 163"/>
          <p:cNvSpPr/>
          <p:nvPr/>
        </p:nvSpPr>
        <p:spPr>
          <a:xfrm rot="20057551" flipV="1">
            <a:off x="2116813" y="4880210"/>
            <a:ext cx="438150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" name="向下箭號 165"/>
          <p:cNvSpPr/>
          <p:nvPr/>
        </p:nvSpPr>
        <p:spPr>
          <a:xfrm rot="1353372" flipV="1">
            <a:off x="2828657" y="4925905"/>
            <a:ext cx="438150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向下箭號 166"/>
          <p:cNvSpPr/>
          <p:nvPr/>
        </p:nvSpPr>
        <p:spPr>
          <a:xfrm rot="18851723" flipV="1">
            <a:off x="1370351" y="4854597"/>
            <a:ext cx="438150" cy="103046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8" name="群組 227"/>
          <p:cNvGrpSpPr/>
          <p:nvPr/>
        </p:nvGrpSpPr>
        <p:grpSpPr>
          <a:xfrm>
            <a:off x="1876046" y="5836168"/>
            <a:ext cx="907572" cy="461665"/>
            <a:chOff x="4765592" y="6396335"/>
            <a:chExt cx="907572" cy="461665"/>
          </a:xfrm>
        </p:grpSpPr>
        <p:sp>
          <p:nvSpPr>
            <p:cNvPr id="229" name="矩形 228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文字方塊 229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1" name="群組 230"/>
          <p:cNvGrpSpPr/>
          <p:nvPr/>
        </p:nvGrpSpPr>
        <p:grpSpPr>
          <a:xfrm>
            <a:off x="61288" y="2117509"/>
            <a:ext cx="907572" cy="461665"/>
            <a:chOff x="4775004" y="6396335"/>
            <a:chExt cx="907572" cy="461665"/>
          </a:xfrm>
        </p:grpSpPr>
        <p:sp>
          <p:nvSpPr>
            <p:cNvPr id="232" name="矩形 23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文字方塊 232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4" name="群組 233"/>
          <p:cNvGrpSpPr/>
          <p:nvPr/>
        </p:nvGrpSpPr>
        <p:grpSpPr>
          <a:xfrm>
            <a:off x="4349979" y="2108181"/>
            <a:ext cx="907572" cy="461665"/>
            <a:chOff x="4775004" y="6396335"/>
            <a:chExt cx="907572" cy="461665"/>
          </a:xfrm>
        </p:grpSpPr>
        <p:sp>
          <p:nvSpPr>
            <p:cNvPr id="235" name="矩形 23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文字方塊 23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7" name="手繪多邊形 2"/>
          <p:cNvSpPr/>
          <p:nvPr/>
        </p:nvSpPr>
        <p:spPr>
          <a:xfrm>
            <a:off x="2751735" y="2335943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手繪多邊形 4"/>
          <p:cNvSpPr/>
          <p:nvPr/>
        </p:nvSpPr>
        <p:spPr>
          <a:xfrm>
            <a:off x="850364" y="236489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0" name="直線單箭頭接點 239"/>
          <p:cNvCxnSpPr>
            <a:cxnSpLocks/>
          </p:cNvCxnSpPr>
          <p:nvPr/>
        </p:nvCxnSpPr>
        <p:spPr>
          <a:xfrm>
            <a:off x="2885039" y="2981264"/>
            <a:ext cx="887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線單箭頭接點 240"/>
          <p:cNvCxnSpPr>
            <a:cxnSpLocks/>
          </p:cNvCxnSpPr>
          <p:nvPr/>
        </p:nvCxnSpPr>
        <p:spPr>
          <a:xfrm flipH="1" flipV="1">
            <a:off x="4006339" y="3185183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文字方塊 242"/>
              <p:cNvSpPr txBox="1"/>
              <p:nvPr/>
            </p:nvSpPr>
            <p:spPr>
              <a:xfrm>
                <a:off x="5494886" y="3889577"/>
                <a:ext cx="29504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3" name="文字方塊 2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886" y="3889577"/>
                <a:ext cx="295048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386948" y="3548141"/>
                <a:ext cx="5293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948" y="3548141"/>
                <a:ext cx="529311" cy="461665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1054841" y="2741686"/>
                <a:ext cx="5293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841" y="2741686"/>
                <a:ext cx="529311" cy="461665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3730910" y="2723295"/>
                <a:ext cx="5293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910" y="2723295"/>
                <a:ext cx="529311" cy="461665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5494886" y="4516925"/>
                <a:ext cx="223509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886" y="4516925"/>
                <a:ext cx="2235099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圖片 6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1429" y="216031"/>
            <a:ext cx="1661549" cy="214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0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7" grpId="0"/>
      <p:bldP spid="113" grpId="0"/>
      <p:bldP spid="138" grpId="0" animBg="1"/>
      <p:bldP spid="146" grpId="0" animBg="1"/>
      <p:bldP spid="156" grpId="0" animBg="1"/>
      <p:bldP spid="168" grpId="0" animBg="1"/>
      <p:bldP spid="169" grpId="0"/>
      <p:bldP spid="219" grpId="0" animBg="1"/>
      <p:bldP spid="237" grpId="0" animBg="1"/>
      <p:bldP spid="238" grpId="0" animBg="1"/>
      <p:bldP spid="243" grpId="0"/>
      <p:bldP spid="3" grpId="0"/>
      <p:bldP spid="60" grpId="0"/>
      <p:bldP spid="61" grpId="0"/>
      <p:bldP spid="6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30" name="群組 129"/>
          <p:cNvGrpSpPr/>
          <p:nvPr/>
        </p:nvGrpSpPr>
        <p:grpSpPr>
          <a:xfrm>
            <a:off x="2445508" y="5831799"/>
            <a:ext cx="907572" cy="461665"/>
            <a:chOff x="4765592" y="6396335"/>
            <a:chExt cx="907572" cy="461665"/>
          </a:xfrm>
        </p:grpSpPr>
        <p:sp>
          <p:nvSpPr>
            <p:cNvPr id="131" name="矩形 13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文字方塊 131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7" name="矩形 136"/>
          <p:cNvSpPr/>
          <p:nvPr/>
        </p:nvSpPr>
        <p:spPr>
          <a:xfrm>
            <a:off x="2525353" y="4424492"/>
            <a:ext cx="720000" cy="432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1632507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橢圓 140"/>
          <p:cNvSpPr/>
          <p:nvPr/>
        </p:nvSpPr>
        <p:spPr>
          <a:xfrm>
            <a:off x="2197659" y="3571077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748047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3409813" y="4429688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7" name="群組 146"/>
          <p:cNvGrpSpPr/>
          <p:nvPr/>
        </p:nvGrpSpPr>
        <p:grpSpPr>
          <a:xfrm>
            <a:off x="870168" y="2751799"/>
            <a:ext cx="438150" cy="438150"/>
            <a:chOff x="6656524" y="2699227"/>
            <a:chExt cx="438150" cy="438150"/>
          </a:xfrm>
        </p:grpSpPr>
        <p:sp>
          <p:nvSpPr>
            <p:cNvPr id="148" name="橢圓 147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字方塊 149"/>
                <p:cNvSpPr txBox="1"/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0" name="文字方塊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3214" r="-25000" b="-1967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1" name="群組 150"/>
          <p:cNvGrpSpPr/>
          <p:nvPr/>
        </p:nvGrpSpPr>
        <p:grpSpPr>
          <a:xfrm>
            <a:off x="2186737" y="2724883"/>
            <a:ext cx="438150" cy="438150"/>
            <a:chOff x="6656524" y="2699227"/>
            <a:chExt cx="438150" cy="438150"/>
          </a:xfrm>
        </p:grpSpPr>
        <p:sp>
          <p:nvSpPr>
            <p:cNvPr id="155" name="橢圓 154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字方塊 155"/>
                <p:cNvSpPr txBox="1"/>
                <p:nvPr/>
              </p:nvSpPr>
              <p:spPr>
                <a:xfrm>
                  <a:off x="6766595" y="2808578"/>
                  <a:ext cx="288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6" name="文字方塊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854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1277" r="-23404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8" name="橢圓 167"/>
          <p:cNvSpPr/>
          <p:nvPr/>
        </p:nvSpPr>
        <p:spPr>
          <a:xfrm>
            <a:off x="3546236" y="2747033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3407878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文字方塊 211"/>
          <p:cNvSpPr txBox="1"/>
          <p:nvPr/>
        </p:nvSpPr>
        <p:spPr>
          <a:xfrm>
            <a:off x="3326306" y="139509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6" name="直線單箭頭接點 215"/>
          <p:cNvCxnSpPr>
            <a:cxnSpLocks/>
          </p:cNvCxnSpPr>
          <p:nvPr/>
        </p:nvCxnSpPr>
        <p:spPr>
          <a:xfrm flipH="1" flipV="1">
            <a:off x="1108047" y="3217724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單箭頭接點 216"/>
          <p:cNvCxnSpPr>
            <a:cxnSpLocks/>
          </p:cNvCxnSpPr>
          <p:nvPr/>
        </p:nvCxnSpPr>
        <p:spPr>
          <a:xfrm>
            <a:off x="1313747" y="2981264"/>
            <a:ext cx="887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單箭頭接點 217"/>
          <p:cNvCxnSpPr>
            <a:cxnSpLocks/>
            <a:endCxn id="141" idx="5"/>
          </p:cNvCxnSpPr>
          <p:nvPr/>
        </p:nvCxnSpPr>
        <p:spPr>
          <a:xfrm flipH="1" flipV="1">
            <a:off x="2571643" y="3945061"/>
            <a:ext cx="338290" cy="4945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線單箭頭接點 222"/>
          <p:cNvCxnSpPr>
            <a:cxnSpLocks/>
            <a:stCxn id="138" idx="0"/>
            <a:endCxn id="141" idx="3"/>
          </p:cNvCxnSpPr>
          <p:nvPr/>
        </p:nvCxnSpPr>
        <p:spPr>
          <a:xfrm flipV="1">
            <a:off x="1992507" y="3945061"/>
            <a:ext cx="269318" cy="4794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線單箭頭接點 223"/>
          <p:cNvCxnSpPr>
            <a:cxnSpLocks/>
          </p:cNvCxnSpPr>
          <p:nvPr/>
        </p:nvCxnSpPr>
        <p:spPr>
          <a:xfrm flipV="1">
            <a:off x="2413433" y="3170092"/>
            <a:ext cx="1" cy="3969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向下箭號 161"/>
          <p:cNvSpPr/>
          <p:nvPr/>
        </p:nvSpPr>
        <p:spPr>
          <a:xfrm flipV="1">
            <a:off x="3561017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向下箭號 162"/>
          <p:cNvSpPr/>
          <p:nvPr/>
        </p:nvSpPr>
        <p:spPr>
          <a:xfrm rot="2620627" flipV="1">
            <a:off x="3304110" y="4885731"/>
            <a:ext cx="438150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向下箭號 163"/>
          <p:cNvSpPr/>
          <p:nvPr/>
        </p:nvSpPr>
        <p:spPr>
          <a:xfrm rot="20057551" flipV="1">
            <a:off x="1890566" y="4880210"/>
            <a:ext cx="438150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向下箭號 165"/>
          <p:cNvSpPr/>
          <p:nvPr/>
        </p:nvSpPr>
        <p:spPr>
          <a:xfrm rot="1353372" flipV="1">
            <a:off x="2602410" y="4925905"/>
            <a:ext cx="438150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0" name="向下箭號 166"/>
          <p:cNvSpPr/>
          <p:nvPr/>
        </p:nvSpPr>
        <p:spPr>
          <a:xfrm rot="18851723" flipV="1">
            <a:off x="1144104" y="4854597"/>
            <a:ext cx="438150" cy="103046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1" name="群組 230"/>
          <p:cNvGrpSpPr/>
          <p:nvPr/>
        </p:nvGrpSpPr>
        <p:grpSpPr>
          <a:xfrm>
            <a:off x="1649799" y="5822100"/>
            <a:ext cx="907572" cy="461665"/>
            <a:chOff x="4765592" y="6396335"/>
            <a:chExt cx="907572" cy="461665"/>
          </a:xfrm>
        </p:grpSpPr>
        <p:sp>
          <p:nvSpPr>
            <p:cNvPr id="232" name="矩形 23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文字方塊 23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4" name="群組 233"/>
          <p:cNvGrpSpPr/>
          <p:nvPr/>
        </p:nvGrpSpPr>
        <p:grpSpPr>
          <a:xfrm>
            <a:off x="22128" y="2117509"/>
            <a:ext cx="720484" cy="461665"/>
            <a:chOff x="4775004" y="6396335"/>
            <a:chExt cx="907572" cy="461665"/>
          </a:xfrm>
        </p:grpSpPr>
        <p:sp>
          <p:nvSpPr>
            <p:cNvPr id="235" name="矩形 23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文字方塊 23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7" name="群組 236"/>
          <p:cNvGrpSpPr/>
          <p:nvPr/>
        </p:nvGrpSpPr>
        <p:grpSpPr>
          <a:xfrm>
            <a:off x="4025029" y="2078942"/>
            <a:ext cx="907572" cy="461665"/>
            <a:chOff x="4775004" y="6396335"/>
            <a:chExt cx="907572" cy="461665"/>
          </a:xfrm>
        </p:grpSpPr>
        <p:sp>
          <p:nvSpPr>
            <p:cNvPr id="238" name="矩形 237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9" name="文字方塊 238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0" name="手繪多邊形 2"/>
          <p:cNvSpPr/>
          <p:nvPr/>
        </p:nvSpPr>
        <p:spPr>
          <a:xfrm>
            <a:off x="2525488" y="2335943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手繪多邊形 4"/>
          <p:cNvSpPr/>
          <p:nvPr/>
        </p:nvSpPr>
        <p:spPr>
          <a:xfrm>
            <a:off x="624117" y="236489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直線單箭頭接點 242"/>
          <p:cNvCxnSpPr>
            <a:cxnSpLocks/>
          </p:cNvCxnSpPr>
          <p:nvPr/>
        </p:nvCxnSpPr>
        <p:spPr>
          <a:xfrm>
            <a:off x="2658792" y="2981264"/>
            <a:ext cx="887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線單箭頭接點 243"/>
          <p:cNvCxnSpPr>
            <a:cxnSpLocks/>
          </p:cNvCxnSpPr>
          <p:nvPr/>
        </p:nvCxnSpPr>
        <p:spPr>
          <a:xfrm flipH="1" flipV="1">
            <a:off x="3780092" y="3185183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5" name="群組 244"/>
          <p:cNvGrpSpPr/>
          <p:nvPr/>
        </p:nvGrpSpPr>
        <p:grpSpPr>
          <a:xfrm>
            <a:off x="6713614" y="5817671"/>
            <a:ext cx="907572" cy="461665"/>
            <a:chOff x="4765592" y="6396335"/>
            <a:chExt cx="907572" cy="461665"/>
          </a:xfrm>
        </p:grpSpPr>
        <p:sp>
          <p:nvSpPr>
            <p:cNvPr id="246" name="矩形 245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文字方塊 246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t+1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8" name="矩形 247"/>
          <p:cNvSpPr/>
          <p:nvPr/>
        </p:nvSpPr>
        <p:spPr>
          <a:xfrm>
            <a:off x="6751991" y="4412022"/>
            <a:ext cx="720000" cy="432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矩形 248"/>
          <p:cNvSpPr/>
          <p:nvPr/>
        </p:nvSpPr>
        <p:spPr>
          <a:xfrm>
            <a:off x="5859145" y="441202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1" name="橢圓 250"/>
          <p:cNvSpPr/>
          <p:nvPr/>
        </p:nvSpPr>
        <p:spPr>
          <a:xfrm>
            <a:off x="6424297" y="3558607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矩形 252"/>
          <p:cNvSpPr/>
          <p:nvPr/>
        </p:nvSpPr>
        <p:spPr>
          <a:xfrm>
            <a:off x="4974685" y="441202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矩形 253"/>
          <p:cNvSpPr/>
          <p:nvPr/>
        </p:nvSpPr>
        <p:spPr>
          <a:xfrm>
            <a:off x="7636451" y="4417218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橢圓 255"/>
          <p:cNvSpPr/>
          <p:nvPr/>
        </p:nvSpPr>
        <p:spPr>
          <a:xfrm>
            <a:off x="5096806" y="2739329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8" name="群組 257"/>
          <p:cNvGrpSpPr/>
          <p:nvPr/>
        </p:nvGrpSpPr>
        <p:grpSpPr>
          <a:xfrm>
            <a:off x="6413375" y="2712413"/>
            <a:ext cx="438150" cy="438150"/>
            <a:chOff x="6656524" y="2699227"/>
            <a:chExt cx="438150" cy="438150"/>
          </a:xfrm>
        </p:grpSpPr>
        <p:sp>
          <p:nvSpPr>
            <p:cNvPr id="259" name="橢圓 258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文字方塊 259"/>
                <p:cNvSpPr txBox="1"/>
                <p:nvPr/>
              </p:nvSpPr>
              <p:spPr>
                <a:xfrm>
                  <a:off x="6766595" y="2808578"/>
                  <a:ext cx="288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0" name="文字方塊 2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854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1277" r="-23404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2" name="橢圓 261"/>
          <p:cNvSpPr/>
          <p:nvPr/>
        </p:nvSpPr>
        <p:spPr>
          <a:xfrm>
            <a:off x="7772874" y="2734563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7634516" y="139701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5" name="文字方塊 264"/>
          <p:cNvSpPr txBox="1"/>
          <p:nvPr/>
        </p:nvSpPr>
        <p:spPr>
          <a:xfrm>
            <a:off x="7552944" y="138262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t+1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6" name="直線單箭頭接點 265"/>
          <p:cNvCxnSpPr>
            <a:cxnSpLocks/>
          </p:cNvCxnSpPr>
          <p:nvPr/>
        </p:nvCxnSpPr>
        <p:spPr>
          <a:xfrm flipH="1" flipV="1">
            <a:off x="5334685" y="3205254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線單箭頭接點 266"/>
          <p:cNvCxnSpPr>
            <a:cxnSpLocks/>
          </p:cNvCxnSpPr>
          <p:nvPr/>
        </p:nvCxnSpPr>
        <p:spPr>
          <a:xfrm>
            <a:off x="5540385" y="2968794"/>
            <a:ext cx="887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線單箭頭接點 267"/>
          <p:cNvCxnSpPr>
            <a:cxnSpLocks/>
            <a:endCxn id="251" idx="5"/>
          </p:cNvCxnSpPr>
          <p:nvPr/>
        </p:nvCxnSpPr>
        <p:spPr>
          <a:xfrm flipH="1" flipV="1">
            <a:off x="6798281" y="3932591"/>
            <a:ext cx="338290" cy="4945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線單箭頭接點 268"/>
          <p:cNvCxnSpPr>
            <a:cxnSpLocks/>
            <a:stCxn id="249" idx="0"/>
            <a:endCxn id="251" idx="3"/>
          </p:cNvCxnSpPr>
          <p:nvPr/>
        </p:nvCxnSpPr>
        <p:spPr>
          <a:xfrm flipV="1">
            <a:off x="6219145" y="3932591"/>
            <a:ext cx="269318" cy="4794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線單箭頭接點 269"/>
          <p:cNvCxnSpPr>
            <a:cxnSpLocks/>
          </p:cNvCxnSpPr>
          <p:nvPr/>
        </p:nvCxnSpPr>
        <p:spPr>
          <a:xfrm flipV="1">
            <a:off x="6640071" y="3157622"/>
            <a:ext cx="1" cy="3969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向下箭號 161"/>
          <p:cNvSpPr/>
          <p:nvPr/>
        </p:nvSpPr>
        <p:spPr>
          <a:xfrm flipV="1">
            <a:off x="7787655" y="192310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2" name="向下箭號 162"/>
          <p:cNvSpPr/>
          <p:nvPr/>
        </p:nvSpPr>
        <p:spPr>
          <a:xfrm rot="2620627" flipV="1">
            <a:off x="7530748" y="4873261"/>
            <a:ext cx="438150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3" name="向下箭號 163"/>
          <p:cNvSpPr/>
          <p:nvPr/>
        </p:nvSpPr>
        <p:spPr>
          <a:xfrm rot="20057551" flipV="1">
            <a:off x="6117204" y="4867740"/>
            <a:ext cx="438150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4" name="向下箭號 165"/>
          <p:cNvSpPr/>
          <p:nvPr/>
        </p:nvSpPr>
        <p:spPr>
          <a:xfrm rot="1353372" flipV="1">
            <a:off x="6829048" y="4913435"/>
            <a:ext cx="438150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" name="向下箭號 166"/>
          <p:cNvSpPr/>
          <p:nvPr/>
        </p:nvSpPr>
        <p:spPr>
          <a:xfrm rot="18851723" flipV="1">
            <a:off x="5370742" y="4842127"/>
            <a:ext cx="438150" cy="103046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6" name="群組 275"/>
          <p:cNvGrpSpPr/>
          <p:nvPr/>
        </p:nvGrpSpPr>
        <p:grpSpPr>
          <a:xfrm>
            <a:off x="5876437" y="5809630"/>
            <a:ext cx="907572" cy="461665"/>
            <a:chOff x="4765592" y="6396335"/>
            <a:chExt cx="907572" cy="461665"/>
          </a:xfrm>
        </p:grpSpPr>
        <p:sp>
          <p:nvSpPr>
            <p:cNvPr id="277" name="矩形 276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8" name="文字方塊 277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2" name="群組 281"/>
          <p:cNvGrpSpPr/>
          <p:nvPr/>
        </p:nvGrpSpPr>
        <p:grpSpPr>
          <a:xfrm>
            <a:off x="8353762" y="2066472"/>
            <a:ext cx="907572" cy="461665"/>
            <a:chOff x="4775004" y="6396335"/>
            <a:chExt cx="907572" cy="461665"/>
          </a:xfrm>
        </p:grpSpPr>
        <p:sp>
          <p:nvSpPr>
            <p:cNvPr id="283" name="矩形 282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4" name="文字方塊 283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t+1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5" name="手繪多邊形 2"/>
          <p:cNvSpPr/>
          <p:nvPr/>
        </p:nvSpPr>
        <p:spPr>
          <a:xfrm>
            <a:off x="6752126" y="2323473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" name="手繪多邊形 4"/>
          <p:cNvSpPr/>
          <p:nvPr/>
        </p:nvSpPr>
        <p:spPr>
          <a:xfrm>
            <a:off x="4850755" y="235242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7" name="手繪多邊形 110"/>
          <p:cNvSpPr/>
          <p:nvPr/>
        </p:nvSpPr>
        <p:spPr>
          <a:xfrm>
            <a:off x="4018978" y="2999940"/>
            <a:ext cx="1908007" cy="3101939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8" name="直線單箭頭接點 287"/>
          <p:cNvCxnSpPr>
            <a:cxnSpLocks/>
          </p:cNvCxnSpPr>
          <p:nvPr/>
        </p:nvCxnSpPr>
        <p:spPr>
          <a:xfrm>
            <a:off x="6885430" y="2968794"/>
            <a:ext cx="887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線單箭頭接點 288"/>
          <p:cNvCxnSpPr>
            <a:cxnSpLocks/>
          </p:cNvCxnSpPr>
          <p:nvPr/>
        </p:nvCxnSpPr>
        <p:spPr>
          <a:xfrm flipH="1" flipV="1">
            <a:off x="8006730" y="3172713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2252331" y="3566571"/>
                <a:ext cx="3446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331" y="3566571"/>
                <a:ext cx="344646" cy="369332"/>
              </a:xfrm>
              <a:prstGeom prst="rect">
                <a:avLst/>
              </a:prstGeom>
              <a:blipFill>
                <a:blip r:embed="rId6"/>
                <a:stretch>
                  <a:fillRect l="-21053" r="-24561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/>
              <p:cNvSpPr txBox="1"/>
              <p:nvPr/>
            </p:nvSpPr>
            <p:spPr>
              <a:xfrm>
                <a:off x="3607468" y="2775597"/>
                <a:ext cx="3446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文字方塊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468" y="2775597"/>
                <a:ext cx="344646" cy="369332"/>
              </a:xfrm>
              <a:prstGeom prst="rect">
                <a:avLst/>
              </a:prstGeom>
              <a:blipFill>
                <a:blip r:embed="rId7"/>
                <a:stretch>
                  <a:fillRect l="-23214" r="-25000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/>
              <p:cNvSpPr txBox="1"/>
              <p:nvPr/>
            </p:nvSpPr>
            <p:spPr>
              <a:xfrm>
                <a:off x="5166369" y="2754147"/>
                <a:ext cx="3446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3" name="文字方塊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369" y="2754147"/>
                <a:ext cx="344646" cy="369332"/>
              </a:xfrm>
              <a:prstGeom prst="rect">
                <a:avLst/>
              </a:prstGeom>
              <a:blipFill>
                <a:blip r:embed="rId8"/>
                <a:stretch>
                  <a:fillRect l="-23214" r="-25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/>
              <p:cNvSpPr txBox="1"/>
              <p:nvPr/>
            </p:nvSpPr>
            <p:spPr>
              <a:xfrm>
                <a:off x="6479698" y="3575729"/>
                <a:ext cx="3446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文字方塊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698" y="3575729"/>
                <a:ext cx="344646" cy="369332"/>
              </a:xfrm>
              <a:prstGeom prst="rect">
                <a:avLst/>
              </a:prstGeom>
              <a:blipFill>
                <a:blip r:embed="rId9"/>
                <a:stretch>
                  <a:fillRect l="-23214" r="-25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7838414" y="2754147"/>
                <a:ext cx="3446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414" y="2754147"/>
                <a:ext cx="344646" cy="369332"/>
              </a:xfrm>
              <a:prstGeom prst="rect">
                <a:avLst/>
              </a:prstGeom>
              <a:blipFill>
                <a:blip r:embed="rId10"/>
                <a:stretch>
                  <a:fillRect l="-23214" r="-25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6" name="圖片 9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0898" y="241500"/>
            <a:ext cx="1661549" cy="2147474"/>
          </a:xfrm>
          <a:prstGeom prst="rect">
            <a:avLst/>
          </a:prstGeom>
        </p:spPr>
      </p:pic>
      <p:sp>
        <p:nvSpPr>
          <p:cNvPr id="99" name="手繪多邊形 110"/>
          <p:cNvSpPr/>
          <p:nvPr/>
        </p:nvSpPr>
        <p:spPr>
          <a:xfrm>
            <a:off x="8239951" y="2963459"/>
            <a:ext cx="1908007" cy="3101939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8332246" y="532228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400" baseline="30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25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/>
      <p:bldP spid="249" grpId="0" animBg="1"/>
      <p:bldP spid="251" grpId="0" animBg="1"/>
      <p:bldP spid="253" grpId="0" animBg="1"/>
      <p:bldP spid="254" grpId="0" animBg="1"/>
      <p:bldP spid="256" grpId="0" animBg="1"/>
      <p:bldP spid="262" grpId="0" animBg="1"/>
      <p:bldP spid="264" grpId="0" animBg="1"/>
      <p:bldP spid="265" grpId="0"/>
      <p:bldP spid="271" grpId="0" animBg="1"/>
      <p:bldP spid="272" grpId="0" animBg="1"/>
      <p:bldP spid="273" grpId="0" animBg="1"/>
      <p:bldP spid="274" grpId="0" animBg="1"/>
      <p:bldP spid="275" grpId="0" animBg="1"/>
      <p:bldP spid="285" grpId="0" animBg="1"/>
      <p:bldP spid="286" grpId="0" animBg="1"/>
      <p:bldP spid="93" grpId="0"/>
      <p:bldP spid="94" grpId="0"/>
      <p:bldP spid="95" grpId="0"/>
      <p:bldP spid="99" grpId="0" animBg="1"/>
      <p:bldP spid="10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Brief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文本框 8"/>
          <p:cNvSpPr txBox="1"/>
          <p:nvPr/>
        </p:nvSpPr>
        <p:spPr bwMode="auto">
          <a:xfrm>
            <a:off x="623400" y="1340768"/>
            <a:ext cx="8125063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b="1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Hierarchical</a:t>
            </a:r>
            <a:r>
              <a:rPr kumimoji="1" lang="zh-CN" altLang="en-US" sz="2000" b="1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organization</a:t>
            </a: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Simple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cells: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esponse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light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orientation</a:t>
            </a: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Complex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cells: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esponse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light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orientation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movement</a:t>
            </a: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 err="1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Hypercomplex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cells: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movement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an</a:t>
            </a:r>
            <a:r>
              <a:rPr kumimoji="1" lang="zh-CN" altLang="en-US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endpoint</a:t>
            </a: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2" descr="http://lublog-1253263790.cossh.myqcloud.com/CNN_h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72" y="2780928"/>
            <a:ext cx="6431155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23528" y="4834756"/>
            <a:ext cx="2952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/>
              <a:t>LGN</a:t>
            </a:r>
            <a:r>
              <a:rPr lang="zh-CN" altLang="en-US" dirty="0"/>
              <a:t>会响应一个微小的光点，但是对漫反射没什么回应</a:t>
            </a:r>
          </a:p>
        </p:txBody>
      </p:sp>
      <p:sp>
        <p:nvSpPr>
          <p:cNvPr id="4" name="矩形 3"/>
          <p:cNvSpPr/>
          <p:nvPr/>
        </p:nvSpPr>
        <p:spPr>
          <a:xfrm>
            <a:off x="1943708" y="5961298"/>
            <a:ext cx="2664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不再响应</a:t>
            </a:r>
            <a:r>
              <a:rPr lang="zh-CN" altLang="en-US" dirty="0" smtClean="0"/>
              <a:t>光点，</a:t>
            </a:r>
            <a:r>
              <a:rPr lang="zh-CN" altLang="en-US" dirty="0"/>
              <a:t>但是对亮暗的线条</a:t>
            </a:r>
            <a:r>
              <a:rPr lang="zh-CN" altLang="en-US" dirty="0" smtClean="0"/>
              <a:t>有</a:t>
            </a:r>
            <a:r>
              <a:rPr lang="zh-CN" altLang="en-US" dirty="0"/>
              <a:t>响应</a:t>
            </a:r>
          </a:p>
        </p:txBody>
      </p:sp>
      <p:sp>
        <p:nvSpPr>
          <p:cNvPr id="5" name="矩形 4"/>
          <p:cNvSpPr/>
          <p:nvPr/>
        </p:nvSpPr>
        <p:spPr>
          <a:xfrm>
            <a:off x="4788024" y="609979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不再对区域敏感</a:t>
            </a:r>
          </a:p>
        </p:txBody>
      </p:sp>
      <p:sp>
        <p:nvSpPr>
          <p:cNvPr id="8" name="矩形 7"/>
          <p:cNvSpPr/>
          <p:nvPr/>
        </p:nvSpPr>
        <p:spPr>
          <a:xfrm>
            <a:off x="6804248" y="611809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对端点敏感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821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3627577" y="2379784"/>
            <a:ext cx="720000" cy="36877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3550081" y="2347656"/>
            <a:ext cx="907572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endParaRPr lang="zh-TW" altLang="en-US" sz="2400" baseline="3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GRU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518949" y="468685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78823" y="471987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7074235" y="1033585"/>
            <a:ext cx="907572" cy="461665"/>
            <a:chOff x="3326306" y="1395097"/>
            <a:chExt cx="907572" cy="461665"/>
          </a:xfrm>
        </p:grpSpPr>
        <p:sp>
          <p:nvSpPr>
            <p:cNvPr id="23" name="矩形 22"/>
            <p:cNvSpPr/>
            <p:nvPr/>
          </p:nvSpPr>
          <p:spPr>
            <a:xfrm>
              <a:off x="3407878" y="1409486"/>
              <a:ext cx="720000" cy="43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3326306" y="1395097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sz="2400" baseline="30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5" name="直線單箭頭接點 24"/>
          <p:cNvCxnSpPr>
            <a:cxnSpLocks/>
          </p:cNvCxnSpPr>
          <p:nvPr/>
        </p:nvCxnSpPr>
        <p:spPr>
          <a:xfrm flipH="1" flipV="1">
            <a:off x="4852473" y="3433551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  <a:endCxn id="118" idx="2"/>
          </p:cNvCxnSpPr>
          <p:nvPr/>
        </p:nvCxnSpPr>
        <p:spPr>
          <a:xfrm flipV="1">
            <a:off x="4335810" y="2570254"/>
            <a:ext cx="1591169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向下箭號 161"/>
          <p:cNvSpPr/>
          <p:nvPr/>
        </p:nvSpPr>
        <p:spPr>
          <a:xfrm flipV="1">
            <a:off x="7316439" y="1553134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向下箭號 165"/>
          <p:cNvSpPr/>
          <p:nvPr/>
        </p:nvSpPr>
        <p:spPr>
          <a:xfrm rot="18993628" flipV="1">
            <a:off x="4942948" y="5087568"/>
            <a:ext cx="438150" cy="872768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手繪多邊形 4"/>
          <p:cNvSpPr/>
          <p:nvPr/>
        </p:nvSpPr>
        <p:spPr>
          <a:xfrm>
            <a:off x="4368543" y="2580725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1" name="直線單箭頭接點 80"/>
          <p:cNvCxnSpPr>
            <a:cxnSpLocks/>
          </p:cNvCxnSpPr>
          <p:nvPr/>
        </p:nvCxnSpPr>
        <p:spPr>
          <a:xfrm flipV="1">
            <a:off x="7510106" y="3907932"/>
            <a:ext cx="0" cy="9263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4739635" y="5896672"/>
            <a:ext cx="1720252" cy="480851"/>
            <a:chOff x="4853681" y="5907782"/>
            <a:chExt cx="1720252" cy="480851"/>
          </a:xfrm>
        </p:grpSpPr>
        <p:grpSp>
          <p:nvGrpSpPr>
            <p:cNvPr id="4" name="群組 3"/>
            <p:cNvGrpSpPr/>
            <p:nvPr/>
          </p:nvGrpSpPr>
          <p:grpSpPr>
            <a:xfrm>
              <a:off x="5666361" y="5926968"/>
              <a:ext cx="907572" cy="461665"/>
              <a:chOff x="4765592" y="6396335"/>
              <a:chExt cx="907572" cy="461665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823114" y="6442783"/>
                <a:ext cx="720000" cy="36877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文字方塊 5"/>
              <p:cNvSpPr txBox="1"/>
              <p:nvPr/>
            </p:nvSpPr>
            <p:spPr>
              <a:xfrm>
                <a:off x="4765592" y="639633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8" name="矩形 97"/>
            <p:cNvSpPr/>
            <p:nvPr/>
          </p:nvSpPr>
          <p:spPr>
            <a:xfrm>
              <a:off x="4913487" y="5954231"/>
              <a:ext cx="720000" cy="36877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4853681" y="5907782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05" name="直線單箭頭接點 104"/>
          <p:cNvCxnSpPr>
            <a:cxnSpLocks/>
          </p:cNvCxnSpPr>
          <p:nvPr/>
        </p:nvCxnSpPr>
        <p:spPr>
          <a:xfrm flipV="1">
            <a:off x="4033253" y="2814674"/>
            <a:ext cx="0" cy="332394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86" y="1607763"/>
            <a:ext cx="1927419" cy="1722631"/>
          </a:xfrm>
          <a:prstGeom prst="rect">
            <a:avLst/>
          </a:prstGeom>
        </p:spPr>
      </p:pic>
      <p:sp>
        <p:nvSpPr>
          <p:cNvPr id="83" name="矩形 82"/>
          <p:cNvSpPr/>
          <p:nvPr/>
        </p:nvSpPr>
        <p:spPr>
          <a:xfrm>
            <a:off x="7175514" y="4726826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h'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4" name="直線單箭頭接點 83"/>
          <p:cNvCxnSpPr>
            <a:cxnSpLocks/>
          </p:cNvCxnSpPr>
          <p:nvPr/>
        </p:nvCxnSpPr>
        <p:spPr>
          <a:xfrm flipV="1">
            <a:off x="4059536" y="6145819"/>
            <a:ext cx="69108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>
            <a:off x="4614594" y="2967626"/>
            <a:ext cx="438150" cy="438150"/>
            <a:chOff x="6656524" y="2699227"/>
            <a:chExt cx="438150" cy="438150"/>
          </a:xfrm>
        </p:grpSpPr>
        <p:sp>
          <p:nvSpPr>
            <p:cNvPr id="86" name="橢圓 85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字方塊 86"/>
                <p:cNvSpPr txBox="1"/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7" name="文字方塊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3214" r="-25000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" name="群組 87"/>
          <p:cNvGrpSpPr/>
          <p:nvPr/>
        </p:nvGrpSpPr>
        <p:grpSpPr>
          <a:xfrm>
            <a:off x="7125110" y="5915858"/>
            <a:ext cx="907572" cy="461665"/>
            <a:chOff x="4765592" y="6396335"/>
            <a:chExt cx="907572" cy="461665"/>
          </a:xfrm>
        </p:grpSpPr>
        <p:sp>
          <p:nvSpPr>
            <p:cNvPr id="89" name="矩形 88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1" name="向下箭號 162"/>
          <p:cNvSpPr/>
          <p:nvPr/>
        </p:nvSpPr>
        <p:spPr>
          <a:xfrm flipV="1">
            <a:off x="7308946" y="5274595"/>
            <a:ext cx="438150" cy="550705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向下箭號 162"/>
          <p:cNvSpPr/>
          <p:nvPr/>
        </p:nvSpPr>
        <p:spPr>
          <a:xfrm rot="7262412" flipV="1">
            <a:off x="5921523" y="2770685"/>
            <a:ext cx="438150" cy="2421714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直線單箭頭接點 114"/>
          <p:cNvCxnSpPr>
            <a:cxnSpLocks/>
            <a:endCxn id="119" idx="2"/>
          </p:cNvCxnSpPr>
          <p:nvPr/>
        </p:nvCxnSpPr>
        <p:spPr>
          <a:xfrm flipV="1">
            <a:off x="6120147" y="2744309"/>
            <a:ext cx="33568" cy="19594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/>
          <p:cNvCxnSpPr>
            <a:cxnSpLocks/>
          </p:cNvCxnSpPr>
          <p:nvPr/>
        </p:nvCxnSpPr>
        <p:spPr>
          <a:xfrm>
            <a:off x="6168650" y="3676496"/>
            <a:ext cx="1068342" cy="89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群組 116"/>
          <p:cNvGrpSpPr/>
          <p:nvPr/>
        </p:nvGrpSpPr>
        <p:grpSpPr>
          <a:xfrm>
            <a:off x="5926979" y="2351179"/>
            <a:ext cx="438150" cy="438150"/>
            <a:chOff x="6656524" y="2699227"/>
            <a:chExt cx="438150" cy="438150"/>
          </a:xfrm>
        </p:grpSpPr>
        <p:sp>
          <p:nvSpPr>
            <p:cNvPr id="118" name="橢圓 117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字方塊 118"/>
                <p:cNvSpPr txBox="1"/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9" name="文字方塊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1053" r="-24561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群組 119"/>
          <p:cNvGrpSpPr/>
          <p:nvPr/>
        </p:nvGrpSpPr>
        <p:grpSpPr>
          <a:xfrm>
            <a:off x="7291031" y="3445312"/>
            <a:ext cx="438150" cy="438150"/>
            <a:chOff x="6656524" y="2699227"/>
            <a:chExt cx="438150" cy="438150"/>
          </a:xfrm>
        </p:grpSpPr>
        <p:sp>
          <p:nvSpPr>
            <p:cNvPr id="121" name="橢圓 120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字方塊 121"/>
                <p:cNvSpPr txBox="1"/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2" name="文字方塊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3214" r="-25000" b="-1967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/>
          <p:cNvSpPr txBox="1"/>
          <p:nvPr/>
        </p:nvSpPr>
        <p:spPr>
          <a:xfrm>
            <a:off x="6621629" y="3198250"/>
            <a:ext cx="705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3" name="群組 122"/>
          <p:cNvGrpSpPr/>
          <p:nvPr/>
        </p:nvGrpSpPr>
        <p:grpSpPr>
          <a:xfrm>
            <a:off x="7294279" y="2359414"/>
            <a:ext cx="438150" cy="438150"/>
            <a:chOff x="6656524" y="2699227"/>
            <a:chExt cx="438150" cy="438150"/>
          </a:xfrm>
        </p:grpSpPr>
        <p:sp>
          <p:nvSpPr>
            <p:cNvPr id="124" name="橢圓 123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字方塊 124"/>
                <p:cNvSpPr txBox="1"/>
                <p:nvPr/>
              </p:nvSpPr>
              <p:spPr>
                <a:xfrm>
                  <a:off x="6766595" y="2808578"/>
                  <a:ext cx="288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5" name="文字方塊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854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1277" r="-23404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3" name="直線單箭頭接點 92"/>
          <p:cNvCxnSpPr>
            <a:cxnSpLocks/>
            <a:stCxn id="90" idx="1"/>
          </p:cNvCxnSpPr>
          <p:nvPr/>
        </p:nvCxnSpPr>
        <p:spPr>
          <a:xfrm flipH="1">
            <a:off x="6349900" y="6146691"/>
            <a:ext cx="775210" cy="4866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向下箭號 165"/>
          <p:cNvSpPr/>
          <p:nvPr/>
        </p:nvSpPr>
        <p:spPr>
          <a:xfrm rot="2321610" flipV="1">
            <a:off x="5701334" y="5104334"/>
            <a:ext cx="438150" cy="820692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1" name="直線單箭頭接點 100"/>
          <p:cNvCxnSpPr>
            <a:cxnSpLocks/>
          </p:cNvCxnSpPr>
          <p:nvPr/>
        </p:nvCxnSpPr>
        <p:spPr>
          <a:xfrm>
            <a:off x="6419437" y="2580725"/>
            <a:ext cx="8466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>
            <a:cxnSpLocks/>
          </p:cNvCxnSpPr>
          <p:nvPr/>
        </p:nvCxnSpPr>
        <p:spPr>
          <a:xfrm flipV="1">
            <a:off x="7498694" y="2811956"/>
            <a:ext cx="0" cy="6019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群組 34"/>
          <p:cNvGrpSpPr/>
          <p:nvPr/>
        </p:nvGrpSpPr>
        <p:grpSpPr>
          <a:xfrm>
            <a:off x="7775957" y="2335777"/>
            <a:ext cx="1368043" cy="461665"/>
            <a:chOff x="7775957" y="2350291"/>
            <a:chExt cx="1368043" cy="461665"/>
          </a:xfrm>
        </p:grpSpPr>
        <p:grpSp>
          <p:nvGrpSpPr>
            <p:cNvPr id="96" name="群組 95"/>
            <p:cNvGrpSpPr/>
            <p:nvPr/>
          </p:nvGrpSpPr>
          <p:grpSpPr>
            <a:xfrm>
              <a:off x="8236428" y="2350291"/>
              <a:ext cx="907572" cy="461665"/>
              <a:chOff x="4440136" y="3005198"/>
              <a:chExt cx="907572" cy="461665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4488246" y="3051646"/>
                <a:ext cx="720000" cy="36877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文字方塊 94"/>
              <p:cNvSpPr txBox="1"/>
              <p:nvPr/>
            </p:nvSpPr>
            <p:spPr>
              <a:xfrm>
                <a:off x="4440136" y="3005198"/>
                <a:ext cx="907572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2400" baseline="30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TW" altLang="en-US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04" name="直線單箭頭接點 103"/>
            <p:cNvCxnSpPr>
              <a:cxnSpLocks/>
            </p:cNvCxnSpPr>
            <p:nvPr/>
          </p:nvCxnSpPr>
          <p:spPr>
            <a:xfrm>
              <a:off x="7775957" y="2607264"/>
              <a:ext cx="51345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矩形 35"/>
          <p:cNvSpPr/>
          <p:nvPr/>
        </p:nvSpPr>
        <p:spPr>
          <a:xfrm>
            <a:off x="4049175" y="4248366"/>
            <a:ext cx="764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5100997" y="4264116"/>
            <a:ext cx="10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108"/>
              <p:cNvSpPr txBox="1"/>
              <p:nvPr/>
            </p:nvSpPr>
            <p:spPr>
              <a:xfrm>
                <a:off x="2445579" y="1006681"/>
                <a:ext cx="42243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9" name="文字方塊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579" y="1006681"/>
                <a:ext cx="4224362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>
            <a:extLst>
              <a:ext uri="{FF2B5EF4-FFF2-40B4-BE49-F238E27FC236}">
                <a16:creationId xmlns:a16="http://schemas.microsoft.com/office/drawing/2014/main" xmlns="" id="{B99EDC76-06CF-40A4-BDF0-893DAEE9C6B9}"/>
              </a:ext>
            </a:extLst>
          </p:cNvPr>
          <p:cNvGrpSpPr/>
          <p:nvPr/>
        </p:nvGrpSpPr>
        <p:grpSpPr>
          <a:xfrm>
            <a:off x="441903" y="3256427"/>
            <a:ext cx="3445367" cy="3155791"/>
            <a:chOff x="441903" y="3256427"/>
            <a:chExt cx="3445367" cy="3155791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03" y="3256427"/>
              <a:ext cx="3445367" cy="315579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260A3714-D1F2-48A8-A24B-B2A5F398AAE7}"/>
                </a:ext>
              </a:extLst>
            </p:cNvPr>
            <p:cNvSpPr/>
            <p:nvPr/>
          </p:nvSpPr>
          <p:spPr>
            <a:xfrm>
              <a:off x="2222500" y="4302216"/>
              <a:ext cx="393700" cy="2697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76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8" grpId="0" animBg="1"/>
      <p:bldP spid="13" grpId="0" animBg="1"/>
      <p:bldP spid="30" grpId="0" animBg="1"/>
      <p:bldP spid="33" grpId="0" animBg="1"/>
      <p:bldP spid="45" grpId="0" animBg="1"/>
      <p:bldP spid="83" grpId="0" animBg="1"/>
      <p:bldP spid="91" grpId="0" animBg="1"/>
      <p:bldP spid="92" grpId="0" animBg="1"/>
      <p:bldP spid="29" grpId="0"/>
      <p:bldP spid="100" grpId="0" animBg="1"/>
      <p:bldP spid="36" grpId="0"/>
      <p:bldP spid="108" grpId="0"/>
      <p:bldP spid="10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LSTM: A Search Space Odyssey </a:t>
            </a:r>
            <a:endParaRPr lang="zh-CN" altLang="en-US" dirty="0"/>
          </a:p>
        </p:txBody>
      </p:sp>
      <p:pic>
        <p:nvPicPr>
          <p:cNvPr id="8" name="圖片 3">
            <a:extLst>
              <a:ext uri="{FF2B5EF4-FFF2-40B4-BE49-F238E27FC236}">
                <a16:creationId xmlns:a16="http://schemas.microsoft.com/office/drawing/2014/main" xmlns="" id="{B6A6BA75-AEC0-4A62-8B36-DEB3FEAAF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9344" y="930275"/>
            <a:ext cx="5555787" cy="552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3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32" y="2203871"/>
            <a:ext cx="3743325" cy="25050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206" y="1222888"/>
            <a:ext cx="4333875" cy="37338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18332" y="4892702"/>
            <a:ext cx="82867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LSTM works well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Simply LSTM: coupling input and forget gate, removing peephole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Forget gate is critical for performance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gate activation function is critical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LSTM: A Search Space Odyssey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833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Any Questions?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17461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Brief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2" descr="http://lublog-1253263790.cossh.myqcloud.com/CNN_h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78" y="3356992"/>
            <a:ext cx="6431155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lublog-1253263790.cossh.myqcloud.com/CNN_h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172" y="1358235"/>
            <a:ext cx="1368152" cy="140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lublog-1253263790.cossh.myqcloud.com/CNN_h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621" y="767827"/>
            <a:ext cx="3157152" cy="171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485370" y="2795081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82396" y="1628800"/>
            <a:ext cx="178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 connection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84168" y="2502646"/>
            <a:ext cx="2247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invariance</a:t>
            </a:r>
          </a:p>
        </p:txBody>
      </p:sp>
      <p:sp>
        <p:nvSpPr>
          <p:cNvPr id="11" name="下箭头 10"/>
          <p:cNvSpPr/>
          <p:nvPr/>
        </p:nvSpPr>
        <p:spPr bwMode="auto">
          <a:xfrm rot="18458091">
            <a:off x="3321689" y="2245623"/>
            <a:ext cx="204121" cy="1622043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5" name="下箭头 14"/>
          <p:cNvSpPr/>
          <p:nvPr/>
        </p:nvSpPr>
        <p:spPr bwMode="auto">
          <a:xfrm rot="930325">
            <a:off x="4656949" y="2057492"/>
            <a:ext cx="271596" cy="121122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" name="下箭头 15"/>
          <p:cNvSpPr/>
          <p:nvPr/>
        </p:nvSpPr>
        <p:spPr bwMode="auto">
          <a:xfrm rot="2113180">
            <a:off x="6529156" y="2809343"/>
            <a:ext cx="271596" cy="121122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318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Brief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0" y="1340768"/>
            <a:ext cx="798104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Clr>
                <a:srgbClr val="FF0000"/>
              </a:buClr>
              <a:buFont typeface="Wingdings" charset="2"/>
              <a:buChar char="p"/>
            </a:pPr>
            <a:r>
              <a:rPr lang="en-US" altLang="zh-CN" sz="2000" b="1" dirty="0" err="1" smtClean="0">
                <a:latin typeface="Times New Roman" charset="0"/>
                <a:ea typeface="Times New Roman" charset="0"/>
                <a:cs typeface="Times New Roman" charset="0"/>
              </a:rPr>
              <a:t>Neocognitron</a:t>
            </a:r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  [</a:t>
            </a:r>
            <a:r>
              <a:rPr lang="en-US" altLang="zh-CN" sz="2000" b="1" dirty="0" err="1" smtClean="0">
                <a:latin typeface="Times New Roman" charset="0"/>
                <a:ea typeface="Times New Roman" charset="0"/>
                <a:cs typeface="Times New Roman" charset="0"/>
              </a:rPr>
              <a:t>Kunihiko</a:t>
            </a:r>
            <a:r>
              <a:rPr lang="zh-CN" alt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Fukushima,</a:t>
            </a:r>
            <a:r>
              <a:rPr lang="zh-CN" alt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1980]</a:t>
            </a:r>
          </a:p>
          <a:p>
            <a:pPr marL="36000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将脑神经科学的结构在做了计算机模拟</a:t>
            </a:r>
          </a:p>
          <a:p>
            <a:pPr marL="36000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提出了现在</a:t>
            </a:r>
            <a:r>
              <a:rPr lang="en-US" altLang="zh-CN" dirty="0"/>
              <a:t>CNN</a:t>
            </a:r>
            <a:r>
              <a:rPr lang="zh-CN" altLang="en-US" dirty="0"/>
              <a:t>常用的</a:t>
            </a:r>
            <a:r>
              <a:rPr lang="en-US" altLang="zh-CN" dirty="0"/>
              <a:t>step-by-step</a:t>
            </a:r>
            <a:r>
              <a:rPr lang="zh-CN" altLang="en-US" dirty="0"/>
              <a:t>的</a:t>
            </a:r>
            <a:r>
              <a:rPr lang="en-US" altLang="zh-CN" dirty="0"/>
              <a:t>filter</a:t>
            </a:r>
          </a:p>
          <a:p>
            <a:pPr marL="36000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 err="1"/>
              <a:t>ReLU</a:t>
            </a:r>
            <a:r>
              <a:rPr lang="zh-CN" altLang="en-US" dirty="0"/>
              <a:t>来给网络提供非线性</a:t>
            </a:r>
          </a:p>
          <a:p>
            <a:pPr marL="36000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采用平均池化来做</a:t>
            </a:r>
            <a:r>
              <a:rPr lang="en-US" altLang="zh-CN" dirty="0" err="1"/>
              <a:t>downsampling</a:t>
            </a:r>
            <a:endParaRPr lang="en-US" altLang="zh-CN" dirty="0"/>
          </a:p>
          <a:p>
            <a:pPr marL="36000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保证了网络的平移不变性</a:t>
            </a:r>
          </a:p>
          <a:p>
            <a:pPr marL="36000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实现了稀疏交互</a:t>
            </a:r>
          </a:p>
          <a:p>
            <a:pPr marL="800100" lvl="1" indent="-342900">
              <a:buClr>
                <a:srgbClr val="FF0000"/>
              </a:buClr>
              <a:buFont typeface="Wingdings" charset="2"/>
              <a:buChar char="p"/>
            </a:pPr>
            <a:endParaRPr lang="en-US" altLang="zh-CN" sz="2000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146" name="Picture 2" descr="http://lublog-1253263790.cossh.myqcloud.com/CNN_h7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951524"/>
            <a:ext cx="5040560" cy="225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lublog-1253263790.cossh.myqcloud.com/CNN_h7_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90" t="31154"/>
          <a:stretch/>
        </p:blipFill>
        <p:spPr bwMode="auto">
          <a:xfrm>
            <a:off x="5868143" y="1556792"/>
            <a:ext cx="3072883" cy="210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9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Brief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 dirty="0"/>
              <a:t>BP for CNN </a:t>
            </a:r>
            <a:r>
              <a:rPr lang="en-US" altLang="zh-CN" sz="2400" b="1" dirty="0" smtClean="0"/>
              <a:t>1990 [</a:t>
            </a:r>
            <a:r>
              <a:rPr lang="en-US" altLang="zh-CN" sz="2400" b="1" dirty="0" err="1" smtClean="0"/>
              <a:t>LeCun</a:t>
            </a:r>
            <a:r>
              <a:rPr lang="en-US" altLang="zh-CN" sz="2400" b="1" dirty="0"/>
              <a:t> et al. </a:t>
            </a:r>
            <a:r>
              <a:rPr lang="en-US" altLang="zh-CN" sz="2400" b="1" dirty="0" smtClean="0"/>
              <a:t>]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提出了权值共享，这个操作减少了自由变量的数量，也就减少了过拟合的风险，提高了泛化能力。参数的减少同时也加速了训练过程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lvl="1"/>
            <a:endParaRPr lang="zh-CN" altLang="en-US" sz="2000" dirty="0"/>
          </a:p>
          <a:p>
            <a:r>
              <a:rPr lang="en-US" altLang="zh-CN" sz="2400" b="1" dirty="0" err="1" smtClean="0"/>
              <a:t>Cresceptron</a:t>
            </a:r>
            <a:r>
              <a:rPr lang="en-US" altLang="zh-CN" sz="2400" b="1" dirty="0" smtClean="0"/>
              <a:t> 1992 </a:t>
            </a:r>
            <a:r>
              <a:rPr lang="en-US" altLang="zh-CN" sz="2400" b="1" dirty="0"/>
              <a:t>[</a:t>
            </a:r>
            <a:r>
              <a:rPr lang="en-US" altLang="zh-CN" sz="2400" b="1" dirty="0" err="1"/>
              <a:t>Weng</a:t>
            </a:r>
            <a:r>
              <a:rPr lang="en-US" altLang="zh-CN" sz="2400" b="1" dirty="0"/>
              <a:t> et al. ]</a:t>
            </a:r>
          </a:p>
          <a:p>
            <a:pPr lvl="1"/>
            <a:r>
              <a:rPr lang="en-US" altLang="zh-CN" sz="2000" dirty="0"/>
              <a:t>Data </a:t>
            </a:r>
            <a:r>
              <a:rPr lang="en-US" altLang="zh-CN" sz="2000" dirty="0" smtClean="0"/>
              <a:t>Augmentation</a:t>
            </a:r>
          </a:p>
          <a:p>
            <a:pPr lvl="1"/>
            <a:r>
              <a:rPr lang="zh-CN" altLang="en-US" sz="2000" dirty="0"/>
              <a:t>最大池</a:t>
            </a:r>
            <a:r>
              <a:rPr lang="zh-CN" altLang="en-US" sz="2000" dirty="0" smtClean="0"/>
              <a:t>化</a:t>
            </a:r>
            <a:endParaRPr lang="en-US" altLang="zh-CN" sz="2000" dirty="0"/>
          </a:p>
          <a:p>
            <a:endParaRPr lang="zh-CN" altLang="en-US" sz="2400" dirty="0"/>
          </a:p>
        </p:txBody>
      </p:sp>
      <p:pic>
        <p:nvPicPr>
          <p:cNvPr id="7170" name="Picture 2" descr="http://lublog-1253263790.cossh.myqcloud.com/CNN_h1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973078"/>
            <a:ext cx="3970171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9904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Brief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 smtClean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文本框 4"/>
          <p:cNvSpPr txBox="1"/>
          <p:nvPr/>
        </p:nvSpPr>
        <p:spPr bwMode="auto">
          <a:xfrm>
            <a:off x="623400" y="1340768"/>
            <a:ext cx="7332975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Clr>
                <a:srgbClr val="FF0000"/>
              </a:buClr>
              <a:buFont typeface="Wingdings" charset="2"/>
              <a:buChar char="p"/>
            </a:pP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Gradient-based learning applied to document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recognition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altLang="zh-CN" sz="2000" b="1" dirty="0" err="1">
                <a:latin typeface="Times New Roman" charset="0"/>
                <a:ea typeface="Times New Roman" charset="0"/>
                <a:cs typeface="Times New Roman" charset="0"/>
              </a:rPr>
              <a:t>LeCun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sz="2000" b="1" dirty="0" err="1">
                <a:latin typeface="Times New Roman" charset="0"/>
                <a:ea typeface="Times New Roman" charset="0"/>
                <a:cs typeface="Times New Roman" charset="0"/>
              </a:rPr>
              <a:t>Bottou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sz="2000" b="1" dirty="0" err="1">
                <a:latin typeface="Times New Roman" charset="0"/>
                <a:ea typeface="Times New Roman" charset="0"/>
                <a:cs typeface="Times New Roman" charset="0"/>
              </a:rPr>
              <a:t>Bengio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sz="2000" b="1" dirty="0" err="1">
                <a:latin typeface="Times New Roman" charset="0"/>
                <a:ea typeface="Times New Roman" charset="0"/>
                <a:cs typeface="Times New Roman" charset="0"/>
              </a:rPr>
              <a:t>Haffner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 1998]</a:t>
            </a:r>
            <a:endParaRPr lang="en-US" altLang="zh-CN" sz="2000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 smtClean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13" y="2348880"/>
            <a:ext cx="8102600" cy="28702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411760" y="5373216"/>
            <a:ext cx="2783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使用了</a:t>
            </a:r>
            <a:r>
              <a:rPr lang="en-US" altLang="zh-CN" dirty="0" err="1"/>
              <a:t>tanh</a:t>
            </a:r>
            <a:r>
              <a:rPr lang="zh-CN" altLang="en-US" dirty="0"/>
              <a:t>作为激活函数</a:t>
            </a:r>
          </a:p>
        </p:txBody>
      </p:sp>
    </p:spTree>
    <p:extLst>
      <p:ext uri="{BB962C8B-B14F-4D97-AF65-F5344CB8AC3E}">
        <p14:creationId xmlns:p14="http://schemas.microsoft.com/office/powerpoint/2010/main" val="25530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NSFC建设方案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研制报告Ver1.12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normAutofit fontScale="85000" lnSpcReduction="10000"/>
      </a:bodyPr>
      <a:lstStyle>
        <a:defPPr>
          <a:defRPr sz="2400" dirty="0" smtClean="0">
            <a:solidFill>
              <a:sysClr val="windowText" lastClr="000000"/>
            </a:solidFill>
            <a:latin typeface="Times New Roman" pitchFamily="18" charset="0"/>
            <a:cs typeface="Times New Roman" pitchFamily="18" charset="0"/>
          </a:defRPr>
        </a:defPPr>
      </a:lstStyle>
    </a:txDef>
  </a:objectDefaults>
  <a:extraClrSchemeLst>
    <a:extraClrScheme>
      <a:clrScheme name="研制报告Ver1.12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研制报告Ver1.12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NSFC建设方案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研制报告Ver1.12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normAutofit fontScale="85000" lnSpcReduction="10000"/>
      </a:bodyPr>
      <a:lstStyle>
        <a:defPPr>
          <a:defRPr sz="2400" dirty="0" smtClean="0">
            <a:solidFill>
              <a:sysClr val="windowText" lastClr="000000"/>
            </a:solidFill>
            <a:latin typeface="Times New Roman" pitchFamily="18" charset="0"/>
            <a:cs typeface="Times New Roman" pitchFamily="18" charset="0"/>
          </a:defRPr>
        </a:defPPr>
      </a:lstStyle>
    </a:txDef>
  </a:objectDefaults>
  <a:extraClrSchemeLst>
    <a:extraClrScheme>
      <a:clrScheme name="研制报告Ver1.12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研制报告Ver1.12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42463</TotalTime>
  <Words>2682</Words>
  <Application>Microsoft Office PowerPoint</Application>
  <PresentationFormat>全屏显示(4:3)</PresentationFormat>
  <Paragraphs>1360</Paragraphs>
  <Slides>53</Slides>
  <Notes>22</Notes>
  <HiddenSlides>0</HiddenSlides>
  <MMClips>1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6" baseType="lpstr">
      <vt:lpstr>1_NSFC建设方案主题</vt:lpstr>
      <vt:lpstr>2_NSFC建设方案主题</vt:lpstr>
      <vt:lpstr>方程式</vt:lpstr>
      <vt:lpstr>Variants of Neural Networks： CNN &amp; RNN</vt:lpstr>
      <vt:lpstr>Variants of Neural Networks</vt:lpstr>
      <vt:lpstr>A Brief History of CNN</vt:lpstr>
      <vt:lpstr>A Brief History of CNN</vt:lpstr>
      <vt:lpstr>A Brief History of CNN</vt:lpstr>
      <vt:lpstr>A Brief History of CNN</vt:lpstr>
      <vt:lpstr>A Brief History of CNN</vt:lpstr>
      <vt:lpstr>A Brief History of CNN</vt:lpstr>
      <vt:lpstr>A Brief History of CNN</vt:lpstr>
      <vt:lpstr>A Brief History of CNN</vt:lpstr>
      <vt:lpstr>Today: CNN are everywhere!</vt:lpstr>
      <vt:lpstr>Today: CNN are everywhere!</vt:lpstr>
      <vt:lpstr>Today: CNN are everywhere!</vt:lpstr>
      <vt:lpstr>Today: CNN are everywhere!</vt:lpstr>
      <vt:lpstr>Why CNN for Image?</vt:lpstr>
      <vt:lpstr>Why CNN for Image</vt:lpstr>
      <vt:lpstr>Why CNN for Image</vt:lpstr>
      <vt:lpstr>Why CNN for Image</vt:lpstr>
      <vt:lpstr>The whole CNN</vt:lpstr>
      <vt:lpstr>The whole CNN</vt:lpstr>
      <vt:lpstr>The whole CNN</vt:lpstr>
      <vt:lpstr>CNN – Convolution</vt:lpstr>
      <vt:lpstr>CNN – Convolution</vt:lpstr>
      <vt:lpstr>CNN – Convolution</vt:lpstr>
      <vt:lpstr>CNN – Convolution</vt:lpstr>
      <vt:lpstr>CNN – Convolution</vt:lpstr>
      <vt:lpstr>CNN – Zero Padding</vt:lpstr>
      <vt:lpstr>CNN – Colorful image</vt:lpstr>
      <vt:lpstr>Convolution v.s. Fully Connected</vt:lpstr>
      <vt:lpstr>PowerPoint 演示文稿</vt:lpstr>
      <vt:lpstr>PowerPoint 演示文稿</vt:lpstr>
      <vt:lpstr>The whole CNN</vt:lpstr>
      <vt:lpstr>CNN – Max Pooling</vt:lpstr>
      <vt:lpstr>CNN – Max Pooling</vt:lpstr>
      <vt:lpstr>The whole CNN</vt:lpstr>
      <vt:lpstr>The whole CNN</vt:lpstr>
      <vt:lpstr>Flatten</vt:lpstr>
      <vt:lpstr>More Application: Playing Go</vt:lpstr>
      <vt:lpstr>Why CNN for playing Go?</vt:lpstr>
      <vt:lpstr>Variants of Neural Networks</vt:lpstr>
      <vt:lpstr>Recurrent Neural Network</vt:lpstr>
      <vt:lpstr>Deep RNN</vt:lpstr>
      <vt:lpstr>PowerPoint 演示文稿</vt:lpstr>
      <vt:lpstr>Naïve RNN</vt:lpstr>
      <vt:lpstr>LSTM</vt:lpstr>
      <vt:lpstr>PowerPoint 演示文稿</vt:lpstr>
      <vt:lpstr>PowerPoint 演示文稿</vt:lpstr>
      <vt:lpstr>PowerPoint 演示文稿</vt:lpstr>
      <vt:lpstr>LSTM</vt:lpstr>
      <vt:lpstr>GRU</vt:lpstr>
      <vt:lpstr>LSTM: A Search Space Odyssey </vt:lpstr>
      <vt:lpstr>LSTM: A Search Space Odyssey </vt:lpstr>
      <vt:lpstr>Any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NSFC专业知识库建设与建议方案</dc:title>
  <dc:creator>Zero</dc:creator>
  <cp:lastModifiedBy>dell</cp:lastModifiedBy>
  <cp:revision>2816</cp:revision>
  <dcterms:created xsi:type="dcterms:W3CDTF">2014-01-04T05:23:12Z</dcterms:created>
  <dcterms:modified xsi:type="dcterms:W3CDTF">2019-07-12T15:01:45Z</dcterms:modified>
</cp:coreProperties>
</file>